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84"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66EB"/>
    <a:srgbClr val="CB1F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92"/>
  </p:normalViewPr>
  <p:slideViewPr>
    <p:cSldViewPr snapToGrid="0" snapToObjects="1">
      <p:cViewPr varScale="1">
        <p:scale>
          <a:sx n="96" d="100"/>
          <a:sy n="96" d="100"/>
        </p:scale>
        <p:origin x="161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en-GB" dirty="0"/>
              <a:t>Click to edit Master title style</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GB" dirty="0"/>
              <a:t>Click to edit Master subtitle style</a:t>
            </a:r>
            <a:endParaRPr lang="en-US" dirty="0"/>
          </a:p>
        </p:txBody>
      </p:sp>
      <p:sp>
        <p:nvSpPr>
          <p:cNvPr id="4" name="Date Placeholder 3"/>
          <p:cNvSpPr>
            <a:spLocks noGrp="1"/>
          </p:cNvSpPr>
          <p:nvPr>
            <p:ph type="dt" sz="half" idx="10"/>
          </p:nvPr>
        </p:nvSpPr>
        <p:spPr/>
        <p:txBody>
          <a:bodyPr/>
          <a:lstStyle/>
          <a:p>
            <a:fld id="{67FF4841-0572-BF46-A396-1157EFCE9BDB}" type="datetimeFigureOut">
              <a:rPr lang="en-US" smtClean="0"/>
              <a:t>7/9/21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E05C79-A3E2-C34C-BEF8-BD9D7C38EDAC}" type="slidenum">
              <a:rPr lang="en-US" smtClean="0"/>
              <a:t>‹#›</a:t>
            </a:fld>
            <a:endParaRPr lang="en-US"/>
          </a:p>
        </p:txBody>
      </p:sp>
    </p:spTree>
    <p:extLst>
      <p:ext uri="{BB962C8B-B14F-4D97-AF65-F5344CB8AC3E}">
        <p14:creationId xmlns:p14="http://schemas.microsoft.com/office/powerpoint/2010/main" val="2357861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7FF4841-0572-BF46-A396-1157EFCE9BDB}" type="datetimeFigureOut">
              <a:rPr lang="en-US" smtClean="0"/>
              <a:t>7/9/21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E05C79-A3E2-C34C-BEF8-BD9D7C38EDAC}" type="slidenum">
              <a:rPr lang="en-US" smtClean="0"/>
              <a:t>‹#›</a:t>
            </a:fld>
            <a:endParaRPr lang="en-US"/>
          </a:p>
        </p:txBody>
      </p:sp>
    </p:spTree>
    <p:extLst>
      <p:ext uri="{BB962C8B-B14F-4D97-AF65-F5344CB8AC3E}">
        <p14:creationId xmlns:p14="http://schemas.microsoft.com/office/powerpoint/2010/main" val="1630153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en-GB"/>
              <a:t>Click to edit Master title style</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solidFill>
              </a:defRPr>
            </a:lvl1pPr>
            <a:lvl2pPr marL="503972" indent="0">
              <a:buNone/>
              <a:defRPr sz="2205">
                <a:solidFill>
                  <a:schemeClr val="tx1">
                    <a:tint val="75000"/>
                  </a:schemeClr>
                </a:solidFill>
              </a:defRPr>
            </a:lvl2pPr>
            <a:lvl3pPr marL="1007943" indent="0">
              <a:buNone/>
              <a:defRPr sz="1984">
                <a:solidFill>
                  <a:schemeClr val="tx1">
                    <a:tint val="75000"/>
                  </a:schemeClr>
                </a:solidFill>
              </a:defRPr>
            </a:lvl3pPr>
            <a:lvl4pPr marL="1511915" indent="0">
              <a:buNone/>
              <a:defRPr sz="1764">
                <a:solidFill>
                  <a:schemeClr val="tx1">
                    <a:tint val="75000"/>
                  </a:schemeClr>
                </a:solidFill>
              </a:defRPr>
            </a:lvl4pPr>
            <a:lvl5pPr marL="2015886" indent="0">
              <a:buNone/>
              <a:defRPr sz="1764">
                <a:solidFill>
                  <a:schemeClr val="tx1">
                    <a:tint val="75000"/>
                  </a:schemeClr>
                </a:solidFill>
              </a:defRPr>
            </a:lvl5pPr>
            <a:lvl6pPr marL="2519858" indent="0">
              <a:buNone/>
              <a:defRPr sz="1764">
                <a:solidFill>
                  <a:schemeClr val="tx1">
                    <a:tint val="75000"/>
                  </a:schemeClr>
                </a:solidFill>
              </a:defRPr>
            </a:lvl6pPr>
            <a:lvl7pPr marL="3023829" indent="0">
              <a:buNone/>
              <a:defRPr sz="1764">
                <a:solidFill>
                  <a:schemeClr val="tx1">
                    <a:tint val="75000"/>
                  </a:schemeClr>
                </a:solidFill>
              </a:defRPr>
            </a:lvl7pPr>
            <a:lvl8pPr marL="3527801" indent="0">
              <a:buNone/>
              <a:defRPr sz="1764">
                <a:solidFill>
                  <a:schemeClr val="tx1">
                    <a:tint val="75000"/>
                  </a:schemeClr>
                </a:solidFill>
              </a:defRPr>
            </a:lvl8pPr>
            <a:lvl9pPr marL="4031772" indent="0">
              <a:buNone/>
              <a:defRPr sz="1764">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7FF4841-0572-BF46-A396-1157EFCE9BDB}" type="datetimeFigureOut">
              <a:rPr lang="en-US" smtClean="0"/>
              <a:t>7/9/21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E05C79-A3E2-C34C-BEF8-BD9D7C38EDAC}" type="slidenum">
              <a:rPr lang="en-US" smtClean="0"/>
              <a:t>‹#›</a:t>
            </a:fld>
            <a:endParaRPr lang="en-US"/>
          </a:p>
        </p:txBody>
      </p:sp>
    </p:spTree>
    <p:extLst>
      <p:ext uri="{BB962C8B-B14F-4D97-AF65-F5344CB8AC3E}">
        <p14:creationId xmlns:p14="http://schemas.microsoft.com/office/powerpoint/2010/main" val="2282904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67FF4841-0572-BF46-A396-1157EFCE9BDB}" type="datetimeFigureOut">
              <a:rPr lang="en-US" smtClean="0"/>
              <a:t>7/9/21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E05C79-A3E2-C34C-BEF8-BD9D7C38EDAC}" type="slidenum">
              <a:rPr lang="en-US" smtClean="0"/>
              <a:t>‹#›</a:t>
            </a:fld>
            <a:endParaRPr lang="en-US"/>
          </a:p>
        </p:txBody>
      </p:sp>
    </p:spTree>
    <p:extLst>
      <p:ext uri="{BB962C8B-B14F-4D97-AF65-F5344CB8AC3E}">
        <p14:creationId xmlns:p14="http://schemas.microsoft.com/office/powerpoint/2010/main" val="1328056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GB"/>
              <a:t>Click to edit Master text styles</a:t>
            </a:r>
          </a:p>
        </p:txBody>
      </p:sp>
      <p:sp>
        <p:nvSpPr>
          <p:cNvPr id="4" name="Content Placeholder 3"/>
          <p:cNvSpPr>
            <a:spLocks noGrp="1"/>
          </p:cNvSpPr>
          <p:nvPr>
            <p:ph sz="half" idx="2"/>
          </p:nvPr>
        </p:nvSpPr>
        <p:spPr>
          <a:xfrm>
            <a:off x="736456" y="2761381"/>
            <a:ext cx="4523137" cy="40615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GB"/>
              <a:t>Click to edit Master text styles</a:t>
            </a:r>
          </a:p>
        </p:txBody>
      </p:sp>
      <p:sp>
        <p:nvSpPr>
          <p:cNvPr id="6" name="Content Placeholder 5"/>
          <p:cNvSpPr>
            <a:spLocks noGrp="1"/>
          </p:cNvSpPr>
          <p:nvPr>
            <p:ph sz="quarter" idx="4"/>
          </p:nvPr>
        </p:nvSpPr>
        <p:spPr>
          <a:xfrm>
            <a:off x="5412731" y="2761381"/>
            <a:ext cx="4545413" cy="40615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67FF4841-0572-BF46-A396-1157EFCE9BDB}" type="datetimeFigureOut">
              <a:rPr lang="en-US" smtClean="0"/>
              <a:t>7/9/21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E05C79-A3E2-C34C-BEF8-BD9D7C38EDAC}" type="slidenum">
              <a:rPr lang="en-US" smtClean="0"/>
              <a:t>‹#›</a:t>
            </a:fld>
            <a:endParaRPr lang="en-US"/>
          </a:p>
        </p:txBody>
      </p:sp>
    </p:spTree>
    <p:extLst>
      <p:ext uri="{BB962C8B-B14F-4D97-AF65-F5344CB8AC3E}">
        <p14:creationId xmlns:p14="http://schemas.microsoft.com/office/powerpoint/2010/main" val="1148461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7FF4841-0572-BF46-A396-1157EFCE9BDB}" type="datetimeFigureOut">
              <a:rPr lang="en-US" smtClean="0"/>
              <a:t>7/9/21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E05C79-A3E2-C34C-BEF8-BD9D7C38EDAC}" type="slidenum">
              <a:rPr lang="en-US" smtClean="0"/>
              <a:t>‹#›</a:t>
            </a:fld>
            <a:endParaRPr lang="en-US"/>
          </a:p>
        </p:txBody>
      </p:sp>
    </p:spTree>
    <p:extLst>
      <p:ext uri="{BB962C8B-B14F-4D97-AF65-F5344CB8AC3E}">
        <p14:creationId xmlns:p14="http://schemas.microsoft.com/office/powerpoint/2010/main" val="2238727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FF4841-0572-BF46-A396-1157EFCE9BDB}" type="datetimeFigureOut">
              <a:rPr lang="en-US" smtClean="0"/>
              <a:t>7/9/21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E05C79-A3E2-C34C-BEF8-BD9D7C38EDAC}" type="slidenum">
              <a:rPr lang="en-US" smtClean="0"/>
              <a:t>‹#›</a:t>
            </a:fld>
            <a:endParaRPr lang="en-US"/>
          </a:p>
        </p:txBody>
      </p:sp>
    </p:spTree>
    <p:extLst>
      <p:ext uri="{BB962C8B-B14F-4D97-AF65-F5344CB8AC3E}">
        <p14:creationId xmlns:p14="http://schemas.microsoft.com/office/powerpoint/2010/main" val="23972001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GB"/>
              <a:t>Click to edit Master title style</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sp>
        <p:nvSpPr>
          <p:cNvPr id="5" name="Date Placeholder 4"/>
          <p:cNvSpPr>
            <a:spLocks noGrp="1"/>
          </p:cNvSpPr>
          <p:nvPr>
            <p:ph type="dt" sz="half" idx="10"/>
          </p:nvPr>
        </p:nvSpPr>
        <p:spPr/>
        <p:txBody>
          <a:bodyPr/>
          <a:lstStyle/>
          <a:p>
            <a:fld id="{67FF4841-0572-BF46-A396-1157EFCE9BDB}" type="datetimeFigureOut">
              <a:rPr lang="en-US" smtClean="0"/>
              <a:t>7/9/21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E05C79-A3E2-C34C-BEF8-BD9D7C38EDAC}" type="slidenum">
              <a:rPr lang="en-US" smtClean="0"/>
              <a:t>‹#›</a:t>
            </a:fld>
            <a:endParaRPr lang="en-US"/>
          </a:p>
        </p:txBody>
      </p:sp>
    </p:spTree>
    <p:extLst>
      <p:ext uri="{BB962C8B-B14F-4D97-AF65-F5344CB8AC3E}">
        <p14:creationId xmlns:p14="http://schemas.microsoft.com/office/powerpoint/2010/main" val="2587178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GB"/>
              <a:t>Click icon to add picture</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sp>
        <p:nvSpPr>
          <p:cNvPr id="5" name="Date Placeholder 4"/>
          <p:cNvSpPr>
            <a:spLocks noGrp="1"/>
          </p:cNvSpPr>
          <p:nvPr>
            <p:ph type="dt" sz="half" idx="10"/>
          </p:nvPr>
        </p:nvSpPr>
        <p:spPr/>
        <p:txBody>
          <a:bodyPr/>
          <a:lstStyle/>
          <a:p>
            <a:fld id="{67FF4841-0572-BF46-A396-1157EFCE9BDB}" type="datetimeFigureOut">
              <a:rPr lang="en-US" smtClean="0"/>
              <a:t>7/9/21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E05C79-A3E2-C34C-BEF8-BD9D7C38EDAC}" type="slidenum">
              <a:rPr lang="en-US" smtClean="0"/>
              <a:t>‹#›</a:t>
            </a:fld>
            <a:endParaRPr lang="en-US"/>
          </a:p>
        </p:txBody>
      </p:sp>
    </p:spTree>
    <p:extLst>
      <p:ext uri="{BB962C8B-B14F-4D97-AF65-F5344CB8AC3E}">
        <p14:creationId xmlns:p14="http://schemas.microsoft.com/office/powerpoint/2010/main" val="541158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7FF4841-0572-BF46-A396-1157EFCE9BDB}" type="datetimeFigureOut">
              <a:rPr lang="en-US" smtClean="0"/>
              <a:t>7/9/21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E05C79-A3E2-C34C-BEF8-BD9D7C38EDAC}" type="slidenum">
              <a:rPr lang="en-US" smtClean="0"/>
              <a:t>‹#›</a:t>
            </a:fld>
            <a:endParaRPr lang="en-US"/>
          </a:p>
        </p:txBody>
      </p:sp>
    </p:spTree>
    <p:extLst>
      <p:ext uri="{BB962C8B-B14F-4D97-AF65-F5344CB8AC3E}">
        <p14:creationId xmlns:p14="http://schemas.microsoft.com/office/powerpoint/2010/main" val="31935162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7FF4841-0572-BF46-A396-1157EFCE9BDB}" type="datetimeFigureOut">
              <a:rPr lang="en-US" smtClean="0"/>
              <a:t>7/9/21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E05C79-A3E2-C34C-BEF8-BD9D7C38EDAC}" type="slidenum">
              <a:rPr lang="en-US" smtClean="0"/>
              <a:t>‹#›</a:t>
            </a:fld>
            <a:endParaRPr lang="en-US"/>
          </a:p>
        </p:txBody>
      </p:sp>
    </p:spTree>
    <p:extLst>
      <p:ext uri="{BB962C8B-B14F-4D97-AF65-F5344CB8AC3E}">
        <p14:creationId xmlns:p14="http://schemas.microsoft.com/office/powerpoint/2010/main" val="13822487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75000"/>
                  </a:schemeClr>
                </a:solidFill>
              </a:defRPr>
            </a:lvl1pPr>
          </a:lstStyle>
          <a:p>
            <a:fld id="{67FF4841-0572-BF46-A396-1157EFCE9BDB}" type="datetimeFigureOut">
              <a:rPr lang="en-US" smtClean="0"/>
              <a:t>7/9/21</a:t>
            </a:fld>
            <a:endParaRPr lang="en-US"/>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75000"/>
                  </a:schemeClr>
                </a:solidFill>
              </a:defRPr>
            </a:lvl1pPr>
          </a:lstStyle>
          <a:p>
            <a:fld id="{4FE05C79-A3E2-C34C-BEF8-BD9D7C38EDAC}" type="slidenum">
              <a:rPr lang="en-US" smtClean="0"/>
              <a:t>‹#›</a:t>
            </a:fld>
            <a:endParaRPr lang="en-US"/>
          </a:p>
        </p:txBody>
      </p:sp>
      <p:pic>
        <p:nvPicPr>
          <p:cNvPr id="8" name="Picture 7">
            <a:extLst>
              <a:ext uri="{FF2B5EF4-FFF2-40B4-BE49-F238E27FC236}">
                <a16:creationId xmlns:a16="http://schemas.microsoft.com/office/drawing/2014/main" id="{D018DBDE-E8B1-A547-856C-70B15A9383C9}"/>
              </a:ext>
            </a:extLst>
          </p:cNvPr>
          <p:cNvPicPr>
            <a:picLocks noChangeAspect="1"/>
          </p:cNvPicPr>
          <p:nvPr userDrawn="1"/>
        </p:nvPicPr>
        <p:blipFill>
          <a:blip r:embed="rId13"/>
          <a:stretch>
            <a:fillRect/>
          </a:stretch>
        </p:blipFill>
        <p:spPr>
          <a:xfrm>
            <a:off x="0" y="2148"/>
            <a:ext cx="10691813" cy="7555379"/>
          </a:xfrm>
          <a:prstGeom prst="rect">
            <a:avLst/>
          </a:prstGeom>
        </p:spPr>
      </p:pic>
    </p:spTree>
    <p:extLst>
      <p:ext uri="{BB962C8B-B14F-4D97-AF65-F5344CB8AC3E}">
        <p14:creationId xmlns:p14="http://schemas.microsoft.com/office/powerpoint/2010/main" val="4291762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slide" Target="slide4.xml"/><Relationship Id="rId7" Type="http://schemas.openxmlformats.org/officeDocument/2006/relationships/slide" Target="slide20.xml"/><Relationship Id="rId2" Type="http://schemas.openxmlformats.org/officeDocument/2006/relationships/slide" Target="slide3.xml"/><Relationship Id="rId1" Type="http://schemas.openxmlformats.org/officeDocument/2006/relationships/slideLayout" Target="../slideLayouts/slideLayout1.xml"/><Relationship Id="rId6" Type="http://schemas.openxmlformats.org/officeDocument/2006/relationships/slide" Target="slide12.xml"/><Relationship Id="rId5" Type="http://schemas.openxmlformats.org/officeDocument/2006/relationships/slide" Target="slide10.xml"/><Relationship Id="rId4" Type="http://schemas.openxmlformats.org/officeDocument/2006/relationships/slide" Target="slide8.xml"/></Relationships>
</file>

<file path=ppt/slides/_rels/slide3.xml.rels><?xml version="1.0" encoding="UTF-8" standalone="yes"?>
<Relationships xmlns="http://schemas.openxmlformats.org/package/2006/relationships"><Relationship Id="rId3" Type="http://schemas.openxmlformats.org/officeDocument/2006/relationships/hyperlink" Target="https://www.socialpilot.co/blog/social-media-statistics#pin-demographic-stats" TargetMode="External"/><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help.pinterest.com/en/business/article/product-pins" TargetMode="Externa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hyperlink" Target="https://help.pinterest.com/en/business/article/article-pins" TargetMode="External"/><Relationship Id="rId7" Type="http://schemas.openxmlformats.org/officeDocument/2006/relationships/image" Target="../media/image8.jpeg"/><Relationship Id="rId2" Type="http://schemas.openxmlformats.org/officeDocument/2006/relationships/hyperlink" Target="https://help.pinterest.com/en/business/article/recipe-pins" TargetMode="Externa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hyperlink" Target="https://business.pinterest.com/en/blog/get-more-downloads-with-new-app-pins" TargetMode="External"/><Relationship Id="rId4" Type="http://schemas.openxmlformats.org/officeDocument/2006/relationships/hyperlink" Target="https://newsroom.pinterest.com/en/post/new-ways-to-reach-shoppers-with-shop-the-look-ads-global-catalogues-and-dynamic-business"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pinterest.com/business/create/" TargetMode="Externa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hyperlink" Target="https://help.pinterest.com/en/business/article/claim-your-website"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www.canva.com/templates/search/infographics/"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thewaystowealth.com/make-money/legit-online-jobs/" TargetMode="External"/><Relationship Id="rId2" Type="http://schemas.openxmlformats.org/officeDocument/2006/relationships/hyperlink" Target="https://www.thewaystowealth.com/money-management/how-much-house-can-i-afford/" TargetMode="Externa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hyperlink" Target="https://www.socialpilot.co/blog/types-of-interactive-content"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www.socialpilot.co/blog/small-businesses-make-the-best-of-shop-the-look-pins" TargetMode="External"/><Relationship Id="rId2" Type="http://schemas.openxmlformats.org/officeDocument/2006/relationships/hyperlink" Target="https://www.thewaystowealth.com/money-management/household-budget-percentages/" TargetMode="Externa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s://blog.tailwindapp.com/video-on-pinterest-what-marketers-need-to-know/"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socialpilot.co/pinterest-tools" TargetMode="External"/><Relationship Id="rId2" Type="http://schemas.openxmlformats.org/officeDocument/2006/relationships/hyperlink" Target="https://www.socialpilot.co/" TargetMode="Externa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hyperlink" Target="https://www.socialpilot.co/blog/how-to-use-pinterest-to-increase-traffic-to-your-blog"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www.socialpilot.co/social-media-analytics-tools" TargetMode="Externa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blog.hubspot.com/marketing/buyer-persona-definition-under-100-sr/" TargetMode="External"/><Relationship Id="rId2" Type="http://schemas.openxmlformats.org/officeDocument/2006/relationships/hyperlink" Target="http://www.socialmediaexaminer.com/pinterest-tools/" TargetMode="External"/><Relationship Id="rId1" Type="http://schemas.openxmlformats.org/officeDocument/2006/relationships/slideLayout" Target="../slideLayouts/slideLayout1.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hyperlink" Target="https://www.socialpilot.co/social-media-scheduling/pinterest" TargetMode="External"/><Relationship Id="rId2" Type="http://schemas.openxmlformats.org/officeDocument/2006/relationships/hyperlink" Target="http://www.socialmediaexaminer.com/how-to-use-pinterest-analytics-to-build-buyer-personas/" TargetMode="Externa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hyperlink" Target="https://www.socialpilot.co/"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www.socialpilot.co/blog/how-to-use-pinterest-to-market-your-ecommerce" TargetMode="External"/><Relationship Id="rId2" Type="http://schemas.openxmlformats.org/officeDocument/2006/relationships/hyperlink" Target="https://business.pinterest.com/en/rich-pins" TargetMode="External"/><Relationship Id="rId1" Type="http://schemas.openxmlformats.org/officeDocument/2006/relationships/slideLayout" Target="../slideLayouts/slideLayout1.xml"/><Relationship Id="rId5" Type="http://schemas.openxmlformats.org/officeDocument/2006/relationships/hyperlink" Target="https://twitter.com/share?text=Pinning+consistently+helps+you+%23MaximizeExposure+and+%23engagement&amp;via=socialpilot_co&amp;related=socialpilot_co&amp;url=https://socialpilot.co/blog/25-dos-donts-pinterest-marketing-strategy/" TargetMode="External"/><Relationship Id="rId4" Type="http://schemas.openxmlformats.org/officeDocument/2006/relationships/hyperlink" Target="https://www.socialpilot.co/blog/schedule-your-pins-on-pinterest-with-socialpilot"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socialpilot.co/blog/how-to-use-hashtags-effectively-in-social-media-marketing" TargetMode="External"/><Relationship Id="rId2" Type="http://schemas.openxmlformats.org/officeDocument/2006/relationships/hyperlink" Target="https://www.socialpilot.co/blog/how-to-use-pinterest-to-increase-traffic-to-your-blog"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socialpilot.co/plans" TargetMode="External"/><Relationship Id="rId1" Type="http://schemas.openxmlformats.org/officeDocument/2006/relationships/slideLayout" Target="../slideLayouts/slideLayout1.xml"/><Relationship Id="rId4" Type="http://schemas.openxmlformats.org/officeDocument/2006/relationships/image" Target="../media/image3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0EEE62-186C-FF4A-8D20-E7AB30B4D441}"/>
              </a:ext>
            </a:extLst>
          </p:cNvPr>
          <p:cNvPicPr>
            <a:picLocks noChangeAspect="1"/>
          </p:cNvPicPr>
          <p:nvPr/>
        </p:nvPicPr>
        <p:blipFill>
          <a:blip r:embed="rId2"/>
          <a:stretch>
            <a:fillRect/>
          </a:stretch>
        </p:blipFill>
        <p:spPr>
          <a:xfrm>
            <a:off x="5556" y="1587"/>
            <a:ext cx="10682944" cy="7558088"/>
          </a:xfrm>
          <a:prstGeom prst="rect">
            <a:avLst/>
          </a:prstGeom>
        </p:spPr>
      </p:pic>
    </p:spTree>
    <p:extLst>
      <p:ext uri="{BB962C8B-B14F-4D97-AF65-F5344CB8AC3E}">
        <p14:creationId xmlns:p14="http://schemas.microsoft.com/office/powerpoint/2010/main" val="9039130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5EA033-0155-CE42-9E1E-40BC2285D3A0}"/>
              </a:ext>
            </a:extLst>
          </p:cNvPr>
          <p:cNvSpPr txBox="1"/>
          <p:nvPr/>
        </p:nvSpPr>
        <p:spPr>
          <a:xfrm>
            <a:off x="431800" y="977900"/>
            <a:ext cx="3635932" cy="461665"/>
          </a:xfrm>
          <a:prstGeom prst="rect">
            <a:avLst/>
          </a:prstGeom>
          <a:noFill/>
        </p:spPr>
        <p:txBody>
          <a:bodyPr wrap="none" rtlCol="0">
            <a:spAutoFit/>
          </a:bodyPr>
          <a:lstStyle/>
          <a:p>
            <a:r>
              <a:rPr lang="en-US" sz="2400" b="1" dirty="0">
                <a:latin typeface="Montserrat" pitchFamily="2" charset="77"/>
              </a:rPr>
              <a:t>TABLE OF CONTENTS</a:t>
            </a:r>
          </a:p>
        </p:txBody>
      </p:sp>
      <p:sp>
        <p:nvSpPr>
          <p:cNvPr id="4" name="TextBox 3">
            <a:extLst>
              <a:ext uri="{FF2B5EF4-FFF2-40B4-BE49-F238E27FC236}">
                <a16:creationId xmlns:a16="http://schemas.microsoft.com/office/drawing/2014/main" id="{874EEE83-E3D8-2548-BAD0-1C3B8F4BC425}"/>
              </a:ext>
            </a:extLst>
          </p:cNvPr>
          <p:cNvSpPr txBox="1"/>
          <p:nvPr/>
        </p:nvSpPr>
        <p:spPr>
          <a:xfrm>
            <a:off x="431800" y="2018933"/>
            <a:ext cx="5120862" cy="3785652"/>
          </a:xfrm>
          <a:prstGeom prst="rect">
            <a:avLst/>
          </a:prstGeom>
          <a:noFill/>
        </p:spPr>
        <p:txBody>
          <a:bodyPr wrap="square" rtlCol="0">
            <a:spAutoFit/>
          </a:bodyPr>
          <a:lstStyle/>
          <a:p>
            <a:pPr marL="457200" indent="-457200">
              <a:buFont typeface="+mj-lt"/>
              <a:buAutoNum type="arabicPeriod"/>
            </a:pPr>
            <a:r>
              <a:rPr lang="en-IN" sz="1600" b="1" u="sng" dirty="0">
                <a:uFill>
                  <a:solidFill>
                    <a:schemeClr val="bg1"/>
                  </a:solidFill>
                </a:uFill>
                <a:latin typeface="Montserrat SemiBold" pitchFamily="2" charset="77"/>
                <a:hlinkClick r:id="rId2" action="ppaction://hlinksldjump">
                  <a:extLst>
                    <a:ext uri="{A12FA001-AC4F-418D-AE19-62706E023703}">
                      <ahyp:hlinkClr xmlns:ahyp="http://schemas.microsoft.com/office/drawing/2018/hyperlinkcolor" val="tx"/>
                    </a:ext>
                  </a:extLst>
                </a:hlinkClick>
              </a:rPr>
              <a:t>Why Pinterest?</a:t>
            </a:r>
            <a:endParaRPr lang="en-IN" sz="1600" b="1" u="sng" dirty="0">
              <a:uFill>
                <a:solidFill>
                  <a:schemeClr val="bg1"/>
                </a:solidFill>
              </a:uFill>
              <a:latin typeface="Montserrat SemiBold" pitchFamily="2" charset="77"/>
            </a:endParaRPr>
          </a:p>
          <a:p>
            <a:pPr marL="457200" indent="-457200">
              <a:buFont typeface="+mj-lt"/>
              <a:buAutoNum type="arabicPeriod"/>
            </a:pPr>
            <a:endParaRPr lang="en-US" sz="1600" b="1" dirty="0">
              <a:latin typeface="Montserrat SemiBold" pitchFamily="2" charset="77"/>
            </a:endParaRPr>
          </a:p>
          <a:p>
            <a:pPr marL="457200" indent="-457200">
              <a:buFont typeface="+mj-lt"/>
              <a:buAutoNum type="arabicPeriod"/>
            </a:pPr>
            <a:r>
              <a:rPr lang="en-US" sz="1600" b="1" u="sng" dirty="0">
                <a:uFill>
                  <a:solidFill>
                    <a:schemeClr val="bg1"/>
                  </a:solidFill>
                </a:uFill>
                <a:latin typeface="Montserrat SemiBold" pitchFamily="2" charset="77"/>
                <a:hlinkClick r:id="rId3" action="ppaction://hlinksldjump">
                  <a:extLst>
                    <a:ext uri="{A12FA001-AC4F-418D-AE19-62706E023703}">
                      <ahyp:hlinkClr xmlns:ahyp="http://schemas.microsoft.com/office/drawing/2018/hyperlinkcolor" val="tx"/>
                    </a:ext>
                  </a:extLst>
                </a:hlinkClick>
              </a:rPr>
              <a:t>Understanding Pinterest</a:t>
            </a:r>
            <a:endParaRPr lang="en-US" sz="1600" b="1" u="sng" dirty="0">
              <a:uFill>
                <a:solidFill>
                  <a:schemeClr val="bg1"/>
                </a:solidFill>
              </a:uFill>
              <a:latin typeface="Montserrat SemiBold" pitchFamily="2" charset="77"/>
            </a:endParaRPr>
          </a:p>
          <a:p>
            <a:pPr marL="457200" indent="-457200">
              <a:buFont typeface="+mj-lt"/>
              <a:buAutoNum type="arabicPeriod"/>
            </a:pPr>
            <a:endParaRPr lang="en-US" sz="1600" b="1" dirty="0">
              <a:latin typeface="Montserrat SemiBold" pitchFamily="2" charset="77"/>
            </a:endParaRPr>
          </a:p>
          <a:p>
            <a:pPr marL="457200" indent="-457200">
              <a:buFont typeface="+mj-lt"/>
              <a:buAutoNum type="arabicPeriod"/>
            </a:pPr>
            <a:r>
              <a:rPr lang="en-US" sz="1600" b="1" u="sng" dirty="0">
                <a:uFill>
                  <a:solidFill>
                    <a:schemeClr val="bg1"/>
                  </a:solidFill>
                </a:uFill>
                <a:latin typeface="Montserrat SemiBold" pitchFamily="2" charset="77"/>
                <a:hlinkClick r:id="rId4" action="ppaction://hlinksldjump">
                  <a:extLst>
                    <a:ext uri="{A12FA001-AC4F-418D-AE19-62706E023703}">
                      <ahyp:hlinkClr xmlns:ahyp="http://schemas.microsoft.com/office/drawing/2018/hyperlinkcolor" val="tx"/>
                    </a:ext>
                  </a:extLst>
                </a:hlinkClick>
              </a:rPr>
              <a:t>Creating your Pinterest account</a:t>
            </a:r>
            <a:endParaRPr lang="en-US" sz="1600" b="1" u="sng" dirty="0">
              <a:uFill>
                <a:solidFill>
                  <a:schemeClr val="bg1"/>
                </a:solidFill>
              </a:uFill>
              <a:latin typeface="Montserrat SemiBold" pitchFamily="2" charset="77"/>
            </a:endParaRPr>
          </a:p>
          <a:p>
            <a:pPr marL="457200" indent="-457200">
              <a:buFont typeface="+mj-lt"/>
              <a:buAutoNum type="arabicPeriod"/>
            </a:pPr>
            <a:endParaRPr lang="en-US" sz="1600" b="1" dirty="0">
              <a:latin typeface="Montserrat SemiBold" pitchFamily="2" charset="77"/>
            </a:endParaRPr>
          </a:p>
          <a:p>
            <a:pPr marL="457200" indent="-457200">
              <a:buFont typeface="+mj-lt"/>
              <a:buAutoNum type="arabicPeriod"/>
            </a:pPr>
            <a:r>
              <a:rPr lang="en-US" sz="1600" b="1" u="sng" dirty="0">
                <a:uFill>
                  <a:solidFill>
                    <a:schemeClr val="bg1"/>
                  </a:solidFill>
                </a:uFill>
                <a:latin typeface="Montserrat SemiBold" pitchFamily="2" charset="77"/>
                <a:hlinkClick r:id="rId5" action="ppaction://hlinksldjump">
                  <a:extLst>
                    <a:ext uri="{A12FA001-AC4F-418D-AE19-62706E023703}">
                      <ahyp:hlinkClr xmlns:ahyp="http://schemas.microsoft.com/office/drawing/2018/hyperlinkcolor" val="tx"/>
                    </a:ext>
                  </a:extLst>
                </a:hlinkClick>
              </a:rPr>
              <a:t>Setting up your Pinterest account</a:t>
            </a:r>
            <a:endParaRPr lang="en-US" sz="1600" b="1" u="sng" dirty="0">
              <a:uFill>
                <a:solidFill>
                  <a:schemeClr val="bg1"/>
                </a:solidFill>
              </a:uFill>
              <a:latin typeface="Montserrat SemiBold" pitchFamily="2" charset="77"/>
            </a:endParaRPr>
          </a:p>
          <a:p>
            <a:pPr marL="457200" indent="-457200">
              <a:buFont typeface="+mj-lt"/>
              <a:buAutoNum type="arabicPeriod"/>
            </a:pPr>
            <a:endParaRPr lang="en-US" sz="1600" b="1" dirty="0">
              <a:latin typeface="Montserrat SemiBold" pitchFamily="2" charset="77"/>
            </a:endParaRPr>
          </a:p>
          <a:p>
            <a:pPr marL="457200" indent="-457200">
              <a:buFont typeface="+mj-lt"/>
              <a:buAutoNum type="arabicPeriod"/>
            </a:pPr>
            <a:r>
              <a:rPr lang="en-IN" sz="1600" b="1" u="sng" dirty="0">
                <a:uFill>
                  <a:solidFill>
                    <a:schemeClr val="bg1"/>
                  </a:solidFill>
                </a:uFill>
                <a:latin typeface="Montserrat SemiBold" pitchFamily="2" charset="77"/>
                <a:hlinkClick r:id="rId6" action="ppaction://hlinksldjump">
                  <a:extLst>
                    <a:ext uri="{A12FA001-AC4F-418D-AE19-62706E023703}">
                      <ahyp:hlinkClr xmlns:ahyp="http://schemas.microsoft.com/office/drawing/2018/hyperlinkcolor" val="tx"/>
                    </a:ext>
                  </a:extLst>
                </a:hlinkClick>
              </a:rPr>
              <a:t>How to increase traffic on Pinterest and drive more engagement</a:t>
            </a:r>
            <a:endParaRPr lang="en-IN" sz="1600" b="1" u="sng" dirty="0">
              <a:uFill>
                <a:solidFill>
                  <a:schemeClr val="bg1"/>
                </a:solidFill>
              </a:uFill>
              <a:latin typeface="Montserrat SemiBold" pitchFamily="2" charset="77"/>
            </a:endParaRPr>
          </a:p>
          <a:p>
            <a:pPr marL="457200" indent="-457200">
              <a:buFont typeface="+mj-lt"/>
              <a:buAutoNum type="arabicPeriod"/>
            </a:pPr>
            <a:endParaRPr lang="en-US" sz="1600" b="1" dirty="0">
              <a:latin typeface="Montserrat SemiBold" pitchFamily="2" charset="77"/>
            </a:endParaRPr>
          </a:p>
          <a:p>
            <a:pPr marL="457200" indent="-457200">
              <a:buFont typeface="+mj-lt"/>
              <a:buAutoNum type="arabicPeriod"/>
            </a:pPr>
            <a:r>
              <a:rPr lang="en-US" sz="1600" b="1" u="sng" dirty="0">
                <a:uFill>
                  <a:solidFill>
                    <a:schemeClr val="bg1"/>
                  </a:solidFill>
                </a:uFill>
                <a:latin typeface="Montserrat SemiBold" pitchFamily="2" charset="77"/>
                <a:hlinkClick r:id="rId7" action="ppaction://hlinksldjump">
                  <a:extLst>
                    <a:ext uri="{A12FA001-AC4F-418D-AE19-62706E023703}">
                      <ahyp:hlinkClr xmlns:ahyp="http://schemas.microsoft.com/office/drawing/2018/hyperlinkcolor" val="tx"/>
                    </a:ext>
                  </a:extLst>
                </a:hlinkClick>
              </a:rPr>
              <a:t>Understanding Pinterest Analytics</a:t>
            </a:r>
            <a:endParaRPr lang="en-US" sz="1600" b="1" u="sng" dirty="0">
              <a:uFill>
                <a:solidFill>
                  <a:schemeClr val="bg1"/>
                </a:solidFill>
              </a:uFill>
              <a:latin typeface="Montserrat SemiBold" pitchFamily="2" charset="77"/>
            </a:endParaRPr>
          </a:p>
          <a:p>
            <a:pPr marL="457200" indent="-457200">
              <a:buFont typeface="+mj-lt"/>
              <a:buAutoNum type="arabicPeriod"/>
            </a:pPr>
            <a:endParaRPr lang="en-US" sz="1600" b="1" dirty="0">
              <a:latin typeface="Montserrat SemiBold" pitchFamily="2" charset="77"/>
            </a:endParaRPr>
          </a:p>
          <a:p>
            <a:pPr marL="457200" indent="-457200">
              <a:buFont typeface="+mj-lt"/>
              <a:buAutoNum type="arabicPeriod"/>
            </a:pPr>
            <a:r>
              <a:rPr lang="en-IN" sz="1600" b="1" u="sng" dirty="0">
                <a:uFill>
                  <a:solidFill>
                    <a:schemeClr val="bg1"/>
                  </a:solidFill>
                </a:uFill>
                <a:latin typeface="Montserrat SemiBold" pitchFamily="2" charset="77"/>
                <a:hlinkClick r:id="rId8" action="ppaction://hlinksldjump">
                  <a:extLst>
                    <a:ext uri="{A12FA001-AC4F-418D-AE19-62706E023703}">
                      <ahyp:hlinkClr xmlns:ahyp="http://schemas.microsoft.com/office/drawing/2018/hyperlinkcolor" val="tx"/>
                    </a:ext>
                  </a:extLst>
                </a:hlinkClick>
              </a:rPr>
              <a:t>Some best practices for your Pinterest marketing strategy</a:t>
            </a:r>
            <a:endParaRPr lang="en-US" sz="1600" b="1" u="sng" dirty="0">
              <a:uFill>
                <a:solidFill>
                  <a:schemeClr val="bg1"/>
                </a:solidFill>
              </a:uFill>
              <a:latin typeface="Montserrat SemiBold" pitchFamily="2" charset="77"/>
            </a:endParaRPr>
          </a:p>
        </p:txBody>
      </p:sp>
      <p:sp>
        <p:nvSpPr>
          <p:cNvPr id="6" name="TextBox 5">
            <a:extLst>
              <a:ext uri="{FF2B5EF4-FFF2-40B4-BE49-F238E27FC236}">
                <a16:creationId xmlns:a16="http://schemas.microsoft.com/office/drawing/2014/main" id="{E7D89606-E1B0-3147-AF90-EFE8B76A116E}"/>
              </a:ext>
            </a:extLst>
          </p:cNvPr>
          <p:cNvSpPr txBox="1"/>
          <p:nvPr/>
        </p:nvSpPr>
        <p:spPr>
          <a:xfrm>
            <a:off x="6003236" y="2026373"/>
            <a:ext cx="569843" cy="3539430"/>
          </a:xfrm>
          <a:prstGeom prst="rect">
            <a:avLst/>
          </a:prstGeom>
          <a:noFill/>
        </p:spPr>
        <p:txBody>
          <a:bodyPr wrap="square" rtlCol="0">
            <a:spAutoFit/>
          </a:bodyPr>
          <a:lstStyle/>
          <a:p>
            <a:r>
              <a:rPr lang="en-IN" sz="1600" b="1" dirty="0">
                <a:latin typeface="Montserrat SemiBold" pitchFamily="2" charset="77"/>
              </a:rPr>
              <a:t>02</a:t>
            </a:r>
          </a:p>
          <a:p>
            <a:endParaRPr lang="en-IN" sz="1600" b="1" dirty="0">
              <a:latin typeface="Montserrat SemiBold" pitchFamily="2" charset="77"/>
            </a:endParaRPr>
          </a:p>
          <a:p>
            <a:r>
              <a:rPr lang="en-IN" sz="1600" b="1" dirty="0">
                <a:latin typeface="Montserrat SemiBold" pitchFamily="2" charset="77"/>
              </a:rPr>
              <a:t>03</a:t>
            </a:r>
          </a:p>
          <a:p>
            <a:endParaRPr lang="en-IN" sz="1600" b="1" dirty="0">
              <a:latin typeface="Montserrat SemiBold" pitchFamily="2" charset="77"/>
            </a:endParaRPr>
          </a:p>
          <a:p>
            <a:r>
              <a:rPr lang="en-IN" sz="1600" b="1" dirty="0">
                <a:latin typeface="Montserrat SemiBold" pitchFamily="2" charset="77"/>
              </a:rPr>
              <a:t>07</a:t>
            </a:r>
          </a:p>
          <a:p>
            <a:endParaRPr lang="en-IN" sz="1600" b="1" dirty="0">
              <a:latin typeface="Montserrat SemiBold" pitchFamily="2" charset="77"/>
            </a:endParaRPr>
          </a:p>
          <a:p>
            <a:r>
              <a:rPr lang="en-IN" sz="1600" b="1" dirty="0">
                <a:latin typeface="Montserrat SemiBold" pitchFamily="2" charset="77"/>
              </a:rPr>
              <a:t>09</a:t>
            </a:r>
          </a:p>
          <a:p>
            <a:endParaRPr lang="en-IN" sz="1600" b="1" dirty="0">
              <a:latin typeface="Montserrat SemiBold" pitchFamily="2" charset="77"/>
            </a:endParaRPr>
          </a:p>
          <a:p>
            <a:r>
              <a:rPr lang="en-IN" sz="1600" b="1" dirty="0">
                <a:latin typeface="Montserrat SemiBold" pitchFamily="2" charset="77"/>
              </a:rPr>
              <a:t>11</a:t>
            </a:r>
          </a:p>
          <a:p>
            <a:endParaRPr lang="en-IN" sz="1600" b="1" dirty="0">
              <a:latin typeface="Montserrat SemiBold" pitchFamily="2" charset="77"/>
            </a:endParaRPr>
          </a:p>
          <a:p>
            <a:endParaRPr lang="en-IN" sz="1600" b="1" dirty="0">
              <a:latin typeface="Montserrat SemiBold" pitchFamily="2" charset="77"/>
            </a:endParaRPr>
          </a:p>
          <a:p>
            <a:r>
              <a:rPr lang="en-IN" sz="1600" b="1" dirty="0">
                <a:latin typeface="Montserrat SemiBold" pitchFamily="2" charset="77"/>
              </a:rPr>
              <a:t>19</a:t>
            </a:r>
          </a:p>
          <a:p>
            <a:endParaRPr lang="en-IN" sz="1600" b="1" dirty="0">
              <a:latin typeface="Montserrat SemiBold" pitchFamily="2" charset="77"/>
            </a:endParaRPr>
          </a:p>
          <a:p>
            <a:r>
              <a:rPr lang="en-IN" sz="1600" b="1" dirty="0">
                <a:latin typeface="Montserrat SemiBold" pitchFamily="2" charset="77"/>
              </a:rPr>
              <a:t>24</a:t>
            </a:r>
          </a:p>
        </p:txBody>
      </p:sp>
      <p:cxnSp>
        <p:nvCxnSpPr>
          <p:cNvPr id="5" name="Straight Connector 4">
            <a:extLst>
              <a:ext uri="{FF2B5EF4-FFF2-40B4-BE49-F238E27FC236}">
                <a16:creationId xmlns:a16="http://schemas.microsoft.com/office/drawing/2014/main" id="{5ABFDC41-1829-3A4A-88BB-25AF46C70879}"/>
              </a:ext>
            </a:extLst>
          </p:cNvPr>
          <p:cNvCxnSpPr>
            <a:cxnSpLocks/>
          </p:cNvCxnSpPr>
          <p:nvPr/>
        </p:nvCxnSpPr>
        <p:spPr>
          <a:xfrm>
            <a:off x="520700" y="1542287"/>
            <a:ext cx="3200400" cy="0"/>
          </a:xfrm>
          <a:prstGeom prst="line">
            <a:avLst/>
          </a:prstGeom>
          <a:ln w="38100">
            <a:solidFill>
              <a:srgbClr val="CB1F24"/>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6358DC1E-F13F-9B41-B487-6A560453DBFD}"/>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01</a:t>
            </a:r>
          </a:p>
        </p:txBody>
      </p:sp>
    </p:spTree>
    <p:extLst>
      <p:ext uri="{BB962C8B-B14F-4D97-AF65-F5344CB8AC3E}">
        <p14:creationId xmlns:p14="http://schemas.microsoft.com/office/powerpoint/2010/main" val="19164190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5EA033-0155-CE42-9E1E-40BC2285D3A0}"/>
              </a:ext>
            </a:extLst>
          </p:cNvPr>
          <p:cNvSpPr txBox="1"/>
          <p:nvPr/>
        </p:nvSpPr>
        <p:spPr>
          <a:xfrm>
            <a:off x="431800" y="977900"/>
            <a:ext cx="3058851" cy="461665"/>
          </a:xfrm>
          <a:prstGeom prst="rect">
            <a:avLst/>
          </a:prstGeom>
          <a:noFill/>
        </p:spPr>
        <p:txBody>
          <a:bodyPr wrap="none" rtlCol="0">
            <a:spAutoFit/>
          </a:bodyPr>
          <a:lstStyle/>
          <a:p>
            <a:r>
              <a:rPr lang="en-IN" sz="2400" b="1" dirty="0">
                <a:latin typeface="Montserrat" pitchFamily="2" charset="77"/>
              </a:rPr>
              <a:t>WHY PINTEREST?</a:t>
            </a:r>
            <a:endParaRPr lang="en-US" sz="2400" b="1" dirty="0">
              <a:latin typeface="Montserrat" pitchFamily="2" charset="77"/>
            </a:endParaRPr>
          </a:p>
        </p:txBody>
      </p:sp>
      <p:sp>
        <p:nvSpPr>
          <p:cNvPr id="4" name="TextBox 3">
            <a:extLst>
              <a:ext uri="{FF2B5EF4-FFF2-40B4-BE49-F238E27FC236}">
                <a16:creationId xmlns:a16="http://schemas.microsoft.com/office/drawing/2014/main" id="{874EEE83-E3D8-2548-BAD0-1C3B8F4BC425}"/>
              </a:ext>
            </a:extLst>
          </p:cNvPr>
          <p:cNvSpPr txBox="1"/>
          <p:nvPr/>
        </p:nvSpPr>
        <p:spPr>
          <a:xfrm>
            <a:off x="431800" y="1833404"/>
            <a:ext cx="5270500" cy="4929811"/>
          </a:xfrm>
          <a:prstGeom prst="rect">
            <a:avLst/>
          </a:prstGeom>
          <a:noFill/>
        </p:spPr>
        <p:txBody>
          <a:bodyPr wrap="square" rtlCol="0">
            <a:spAutoFit/>
          </a:bodyPr>
          <a:lstStyle/>
          <a:p>
            <a:pPr>
              <a:lnSpc>
                <a:spcPts val="1420"/>
              </a:lnSpc>
            </a:pPr>
            <a:r>
              <a:rPr lang="en-IN" sz="1100" dirty="0">
                <a:latin typeface="Montserrat" pitchFamily="2" charset="77"/>
              </a:rPr>
              <a:t>The first thought that pops in anyone’s head on hearing social media marketing would be Facebook, Twitter, Instagram, and even LinkedIn. </a:t>
            </a:r>
          </a:p>
          <a:p>
            <a:pPr>
              <a:lnSpc>
                <a:spcPts val="1420"/>
              </a:lnSpc>
            </a:pPr>
            <a:br>
              <a:rPr lang="en-IN" sz="1100" dirty="0">
                <a:latin typeface="Montserrat" pitchFamily="2" charset="77"/>
              </a:rPr>
            </a:br>
            <a:r>
              <a:rPr lang="en-IN" sz="1100" dirty="0">
                <a:latin typeface="Montserrat" pitchFamily="2" charset="77"/>
              </a:rPr>
              <a:t>And rightly so. These platforms command huge influence owing to billions of users spread out worldwide. So naturally, marketers and brands would focus most of their energy and attention on these platforms. </a:t>
            </a:r>
          </a:p>
          <a:p>
            <a:pPr>
              <a:lnSpc>
                <a:spcPts val="1420"/>
              </a:lnSpc>
            </a:pPr>
            <a:br>
              <a:rPr lang="en-IN" sz="1100" dirty="0">
                <a:latin typeface="Montserrat" pitchFamily="2" charset="77"/>
              </a:rPr>
            </a:br>
            <a:r>
              <a:rPr lang="en-IN" sz="1100" dirty="0">
                <a:latin typeface="Montserrat" pitchFamily="2" charset="77"/>
              </a:rPr>
              <a:t>But, if you are prepared to venture out to the less explored lands and be creative then you can’t go wrong with Pinterest. </a:t>
            </a:r>
          </a:p>
          <a:p>
            <a:pPr>
              <a:lnSpc>
                <a:spcPts val="1420"/>
              </a:lnSpc>
            </a:pPr>
            <a:br>
              <a:rPr lang="en-IN" sz="1100" dirty="0">
                <a:latin typeface="Montserrat" pitchFamily="2" charset="77"/>
              </a:rPr>
            </a:br>
            <a:r>
              <a:rPr lang="en-IN" sz="1100" dirty="0">
                <a:latin typeface="Montserrat" pitchFamily="2" charset="77"/>
              </a:rPr>
              <a:t>In fact, Pinterest is the dark horse of the social media marketing world. It’s relatively lesser known and is often neglected or barely paid any attention to. </a:t>
            </a:r>
          </a:p>
          <a:p>
            <a:pPr>
              <a:lnSpc>
                <a:spcPts val="1420"/>
              </a:lnSpc>
            </a:pPr>
            <a:br>
              <a:rPr lang="en-IN" sz="1100" dirty="0">
                <a:latin typeface="Montserrat" pitchFamily="2" charset="77"/>
              </a:rPr>
            </a:br>
            <a:r>
              <a:rPr lang="en-IN" sz="1100" dirty="0">
                <a:latin typeface="Montserrat" pitchFamily="2" charset="77"/>
              </a:rPr>
              <a:t>However, Pinterest is not unpopular with the audience. 87% of people on Pinterest have bought a product because of Pinterest, while 93% use Pinterest to plan a future purchase.</a:t>
            </a:r>
          </a:p>
          <a:p>
            <a:pPr>
              <a:lnSpc>
                <a:spcPts val="1420"/>
              </a:lnSpc>
            </a:pPr>
            <a:br>
              <a:rPr lang="en-IN" sz="1100" dirty="0">
                <a:latin typeface="Montserrat" pitchFamily="2" charset="77"/>
              </a:rPr>
            </a:br>
            <a:r>
              <a:rPr lang="en-IN" sz="1100" dirty="0">
                <a:latin typeface="Montserrat" pitchFamily="2" charset="77"/>
              </a:rPr>
              <a:t>In fact, it's becoming even more popular with users year after year. In 2020, global monthly active users grew 37% year over year to 442 million.</a:t>
            </a:r>
          </a:p>
          <a:p>
            <a:pPr>
              <a:lnSpc>
                <a:spcPts val="1420"/>
              </a:lnSpc>
            </a:pPr>
            <a:br>
              <a:rPr lang="en-IN" sz="1100" dirty="0">
                <a:latin typeface="Montserrat" pitchFamily="2" charset="77"/>
              </a:rPr>
            </a:br>
            <a:r>
              <a:rPr lang="en-IN" sz="1100" dirty="0">
                <a:latin typeface="Montserrat" pitchFamily="2" charset="77"/>
              </a:rPr>
              <a:t>According to proprietary user data from Pinterest, It has grown stably with a 9.55% quarter-on-quarter growth rate, outpacing the same at Snapchat (5%), Twitter (9.21%), LinkedIn (2.22%) and Facebook (4.20%). (Source - </a:t>
            </a:r>
            <a:r>
              <a:rPr lang="en-IN" sz="1100" dirty="0" err="1">
                <a:latin typeface="Montserrat" pitchFamily="2" charset="77"/>
              </a:rPr>
              <a:t>Socialmediatoday</a:t>
            </a:r>
            <a:r>
              <a:rPr lang="en-IN" sz="1100" dirty="0">
                <a:latin typeface="Montserrat" pitchFamily="2" charset="77"/>
              </a:rPr>
              <a:t>)</a:t>
            </a:r>
          </a:p>
        </p:txBody>
      </p:sp>
      <p:pic>
        <p:nvPicPr>
          <p:cNvPr id="1026" name="Picture 2">
            <a:extLst>
              <a:ext uri="{FF2B5EF4-FFF2-40B4-BE49-F238E27FC236}">
                <a16:creationId xmlns:a16="http://schemas.microsoft.com/office/drawing/2014/main" id="{E1A88F14-F313-714F-AE63-CA3194C1A1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591" t="8877" r="3025" b="4548"/>
          <a:stretch/>
        </p:blipFill>
        <p:spPr bwMode="auto">
          <a:xfrm>
            <a:off x="5892800" y="1885187"/>
            <a:ext cx="4251441" cy="2382013"/>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7D89606-E1B0-3147-AF90-EFE8B76A116E}"/>
              </a:ext>
            </a:extLst>
          </p:cNvPr>
          <p:cNvSpPr txBox="1"/>
          <p:nvPr/>
        </p:nvSpPr>
        <p:spPr>
          <a:xfrm>
            <a:off x="5794596" y="4541346"/>
            <a:ext cx="4465417" cy="1233286"/>
          </a:xfrm>
          <a:prstGeom prst="rect">
            <a:avLst/>
          </a:prstGeom>
          <a:noFill/>
        </p:spPr>
        <p:txBody>
          <a:bodyPr wrap="square" rtlCol="0">
            <a:spAutoFit/>
          </a:bodyPr>
          <a:lstStyle/>
          <a:p>
            <a:pPr>
              <a:lnSpc>
                <a:spcPts val="1520"/>
              </a:lnSpc>
            </a:pPr>
            <a:r>
              <a:rPr lang="en-IN" sz="1100" dirty="0">
                <a:latin typeface="Montserrat" pitchFamily="2" charset="77"/>
              </a:rPr>
              <a:t>If you’re still not convinced why Pinterest is such a big deal for your business, check out these </a:t>
            </a:r>
            <a:r>
              <a:rPr lang="en-IN" sz="1100" b="1" u="sng" dirty="0">
                <a:latin typeface="Montserrat" pitchFamily="2" charset="77"/>
                <a:hlinkClick r:id="rId3"/>
              </a:rPr>
              <a:t>surprising Pinterest trends</a:t>
            </a:r>
            <a:r>
              <a:rPr lang="en-IN" sz="1100" dirty="0">
                <a:latin typeface="Montserrat" pitchFamily="2" charset="77"/>
              </a:rPr>
              <a:t> from the last year. </a:t>
            </a:r>
          </a:p>
          <a:p>
            <a:pPr>
              <a:lnSpc>
                <a:spcPts val="1520"/>
              </a:lnSpc>
            </a:pPr>
            <a:br>
              <a:rPr lang="en-IN" sz="1100" dirty="0">
                <a:latin typeface="Montserrat" pitchFamily="2" charset="77"/>
              </a:rPr>
            </a:br>
            <a:r>
              <a:rPr lang="en-IN" sz="1100" dirty="0">
                <a:latin typeface="Montserrat" pitchFamily="2" charset="77"/>
              </a:rPr>
              <a:t>So, if you’re wondering how to get started with marketing on Pinterest you’ve come to the right place.</a:t>
            </a:r>
          </a:p>
        </p:txBody>
      </p:sp>
      <p:cxnSp>
        <p:nvCxnSpPr>
          <p:cNvPr id="5" name="Straight Connector 4">
            <a:extLst>
              <a:ext uri="{FF2B5EF4-FFF2-40B4-BE49-F238E27FC236}">
                <a16:creationId xmlns:a16="http://schemas.microsoft.com/office/drawing/2014/main" id="{5ABFDC41-1829-3A4A-88BB-25AF46C70879}"/>
              </a:ext>
            </a:extLst>
          </p:cNvPr>
          <p:cNvCxnSpPr>
            <a:cxnSpLocks/>
          </p:cNvCxnSpPr>
          <p:nvPr/>
        </p:nvCxnSpPr>
        <p:spPr>
          <a:xfrm>
            <a:off x="520700" y="1542287"/>
            <a:ext cx="3200400" cy="0"/>
          </a:xfrm>
          <a:prstGeom prst="line">
            <a:avLst/>
          </a:prstGeom>
          <a:ln w="38100">
            <a:solidFill>
              <a:srgbClr val="CB1F24"/>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0A3D113-64C8-FE43-B4D7-C4EF9E698070}"/>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02</a:t>
            </a:r>
          </a:p>
        </p:txBody>
      </p:sp>
    </p:spTree>
    <p:extLst>
      <p:ext uri="{BB962C8B-B14F-4D97-AF65-F5344CB8AC3E}">
        <p14:creationId xmlns:p14="http://schemas.microsoft.com/office/powerpoint/2010/main" val="3841744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5EA033-0155-CE42-9E1E-40BC2285D3A0}"/>
              </a:ext>
            </a:extLst>
          </p:cNvPr>
          <p:cNvSpPr txBox="1"/>
          <p:nvPr/>
        </p:nvSpPr>
        <p:spPr>
          <a:xfrm>
            <a:off x="431800" y="977900"/>
            <a:ext cx="4953600" cy="461665"/>
          </a:xfrm>
          <a:prstGeom prst="rect">
            <a:avLst/>
          </a:prstGeom>
          <a:noFill/>
        </p:spPr>
        <p:txBody>
          <a:bodyPr wrap="none" rtlCol="0">
            <a:spAutoFit/>
          </a:bodyPr>
          <a:lstStyle/>
          <a:p>
            <a:r>
              <a:rPr lang="en-US" sz="2400" b="1" dirty="0">
                <a:latin typeface="Montserrat" pitchFamily="2" charset="77"/>
              </a:rPr>
              <a:t>UNDERSTANDING PINTEREST</a:t>
            </a:r>
          </a:p>
        </p:txBody>
      </p:sp>
      <p:sp>
        <p:nvSpPr>
          <p:cNvPr id="4" name="TextBox 3">
            <a:extLst>
              <a:ext uri="{FF2B5EF4-FFF2-40B4-BE49-F238E27FC236}">
                <a16:creationId xmlns:a16="http://schemas.microsoft.com/office/drawing/2014/main" id="{874EEE83-E3D8-2548-BAD0-1C3B8F4BC425}"/>
              </a:ext>
            </a:extLst>
          </p:cNvPr>
          <p:cNvSpPr txBox="1"/>
          <p:nvPr/>
        </p:nvSpPr>
        <p:spPr>
          <a:xfrm>
            <a:off x="431800" y="1833404"/>
            <a:ext cx="4710043" cy="2964529"/>
          </a:xfrm>
          <a:prstGeom prst="rect">
            <a:avLst/>
          </a:prstGeom>
          <a:noFill/>
        </p:spPr>
        <p:txBody>
          <a:bodyPr wrap="square" rtlCol="0">
            <a:spAutoFit/>
          </a:bodyPr>
          <a:lstStyle/>
          <a:p>
            <a:pPr>
              <a:lnSpc>
                <a:spcPts val="1520"/>
              </a:lnSpc>
            </a:pPr>
            <a:r>
              <a:rPr lang="en-IN" sz="1100" dirty="0">
                <a:latin typeface="Montserrat" pitchFamily="2" charset="77"/>
              </a:rPr>
              <a:t>Who doesn’t remember the countless hours spent browsing Pinterest looking at decor, art, and clothing among many other things . </a:t>
            </a:r>
          </a:p>
          <a:p>
            <a:pPr>
              <a:lnSpc>
                <a:spcPts val="1520"/>
              </a:lnSpc>
            </a:pPr>
            <a:br>
              <a:rPr lang="en-IN" sz="1100" dirty="0">
                <a:latin typeface="Montserrat" pitchFamily="2" charset="77"/>
              </a:rPr>
            </a:br>
            <a:r>
              <a:rPr lang="en-IN" sz="1100" dirty="0">
                <a:latin typeface="Montserrat" pitchFamily="2" charset="77"/>
              </a:rPr>
              <a:t>If you’ve been using Pinterest you’d know that Pinterest is a very visual platform with users sharing beautiful visual content. Pinterest also helps users explore and curate inspiring ideas. </a:t>
            </a:r>
          </a:p>
          <a:p>
            <a:pPr>
              <a:lnSpc>
                <a:spcPts val="1520"/>
              </a:lnSpc>
            </a:pPr>
            <a:br>
              <a:rPr lang="en-IN" sz="1100" dirty="0">
                <a:latin typeface="Montserrat" pitchFamily="2" charset="77"/>
              </a:rPr>
            </a:br>
            <a:r>
              <a:rPr lang="en-IN" sz="1100" dirty="0">
                <a:latin typeface="Montserrat" pitchFamily="2" charset="77"/>
              </a:rPr>
              <a:t>On Pinterest users add or ‘Pin’ their content to their boards. </a:t>
            </a:r>
          </a:p>
          <a:p>
            <a:pPr>
              <a:lnSpc>
                <a:spcPts val="1520"/>
              </a:lnSpc>
            </a:pPr>
            <a:br>
              <a:rPr lang="en-IN" sz="1100" dirty="0">
                <a:latin typeface="Montserrat" pitchFamily="2" charset="77"/>
              </a:rPr>
            </a:br>
            <a:r>
              <a:rPr lang="en-IN" sz="1100" dirty="0">
                <a:latin typeface="Montserrat" pitchFamily="2" charset="77"/>
              </a:rPr>
              <a:t>Think of a Pinterest Board as a folder containing all your content with a common theme. You can collect and organize ideas and inspiration in these boards and they’ll help other users easily discover and find new content related to their searches or interests.</a:t>
            </a:r>
          </a:p>
        </p:txBody>
      </p:sp>
      <p:sp>
        <p:nvSpPr>
          <p:cNvPr id="6" name="TextBox 5">
            <a:extLst>
              <a:ext uri="{FF2B5EF4-FFF2-40B4-BE49-F238E27FC236}">
                <a16:creationId xmlns:a16="http://schemas.microsoft.com/office/drawing/2014/main" id="{E7D89606-E1B0-3147-AF90-EFE8B76A116E}"/>
              </a:ext>
            </a:extLst>
          </p:cNvPr>
          <p:cNvSpPr txBox="1"/>
          <p:nvPr/>
        </p:nvSpPr>
        <p:spPr>
          <a:xfrm>
            <a:off x="5549971" y="1833404"/>
            <a:ext cx="4710042" cy="4888069"/>
          </a:xfrm>
          <a:prstGeom prst="rect">
            <a:avLst/>
          </a:prstGeom>
          <a:noFill/>
        </p:spPr>
        <p:txBody>
          <a:bodyPr wrap="square" rtlCol="0">
            <a:spAutoFit/>
          </a:bodyPr>
          <a:lstStyle/>
          <a:p>
            <a:pPr>
              <a:lnSpc>
                <a:spcPts val="1520"/>
              </a:lnSpc>
            </a:pPr>
            <a:r>
              <a:rPr lang="en-IN" sz="1100" dirty="0">
                <a:latin typeface="Montserrat" pitchFamily="2" charset="77"/>
              </a:rPr>
              <a:t>Each Pinterest board has its unique name so you could group similar pins under a certain idea or theme. It also helps your followers to easily browse through your content.</a:t>
            </a:r>
          </a:p>
          <a:p>
            <a:pPr>
              <a:lnSpc>
                <a:spcPts val="1520"/>
              </a:lnSpc>
            </a:pPr>
            <a:br>
              <a:rPr lang="en-IN" sz="1100" dirty="0">
                <a:latin typeface="Montserrat" pitchFamily="2" charset="77"/>
              </a:rPr>
            </a:br>
            <a:r>
              <a:rPr lang="en-IN" sz="1100" dirty="0">
                <a:latin typeface="Montserrat" pitchFamily="2" charset="77"/>
              </a:rPr>
              <a:t>Pinterest is all about finding and pinning content both from the platform itself and from the broader web. You can then aim to generate engagement using your boards and pins by following other boards, commenting and re-pinning other pins and sharing your website and blog in your pins. </a:t>
            </a:r>
          </a:p>
          <a:p>
            <a:pPr>
              <a:lnSpc>
                <a:spcPts val="1520"/>
              </a:lnSpc>
            </a:pPr>
            <a:br>
              <a:rPr lang="en-IN" sz="1100" dirty="0">
                <a:latin typeface="Montserrat" pitchFamily="2" charset="77"/>
              </a:rPr>
            </a:br>
            <a:r>
              <a:rPr lang="en-IN" sz="1100" dirty="0">
                <a:latin typeface="Montserrat" pitchFamily="2" charset="77"/>
              </a:rPr>
              <a:t>Now, let’s get into the details and understand some basic terms used on Pinterest. </a:t>
            </a:r>
          </a:p>
          <a:p>
            <a:pPr>
              <a:lnSpc>
                <a:spcPts val="1520"/>
              </a:lnSpc>
            </a:pPr>
            <a:endParaRPr lang="en-IN" sz="1100" dirty="0">
              <a:latin typeface="Montserrat" pitchFamily="2" charset="77"/>
            </a:endParaRPr>
          </a:p>
          <a:p>
            <a:pPr>
              <a:lnSpc>
                <a:spcPts val="1520"/>
              </a:lnSpc>
            </a:pPr>
            <a:r>
              <a:rPr lang="en-IN" sz="1400" b="1" dirty="0">
                <a:latin typeface="Montserrat" pitchFamily="2" charset="77"/>
              </a:rPr>
              <a:t>Pinner</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The person who uses Pinterest to save or post pins, boards on the platform, or an image from the internet is called a pinner. Just as the “</a:t>
            </a:r>
            <a:r>
              <a:rPr lang="en-IN" sz="1100" dirty="0" err="1">
                <a:latin typeface="Montserrat" pitchFamily="2" charset="77"/>
              </a:rPr>
              <a:t>grammers</a:t>
            </a:r>
            <a:r>
              <a:rPr lang="en-IN" sz="1100" dirty="0">
                <a:latin typeface="Montserrat" pitchFamily="2" charset="77"/>
              </a:rPr>
              <a:t>” for Instagram, “members” for LinkedIn, “tweeps” for Twitter colloquially, “Pinners” is for Pinterest.</a:t>
            </a:r>
          </a:p>
          <a:p>
            <a:pPr>
              <a:lnSpc>
                <a:spcPts val="1520"/>
              </a:lnSpc>
            </a:pPr>
            <a:endParaRPr lang="en-IN" sz="1100" dirty="0">
              <a:latin typeface="Montserrat" pitchFamily="2" charset="77"/>
            </a:endParaRPr>
          </a:p>
          <a:p>
            <a:pPr>
              <a:lnSpc>
                <a:spcPts val="1520"/>
              </a:lnSpc>
            </a:pPr>
            <a:r>
              <a:rPr lang="en-IN" sz="1400" b="1" dirty="0">
                <a:latin typeface="Montserrat" pitchFamily="2" charset="77"/>
              </a:rPr>
              <a:t>Pins</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Pins are the posts of Pinterest. They can be an image, infographic, or a video containing a destination or a source hyperlink. You can also add a brief description and a title in your</a:t>
            </a:r>
          </a:p>
        </p:txBody>
      </p:sp>
      <p:cxnSp>
        <p:nvCxnSpPr>
          <p:cNvPr id="5" name="Straight Connector 4">
            <a:extLst>
              <a:ext uri="{FF2B5EF4-FFF2-40B4-BE49-F238E27FC236}">
                <a16:creationId xmlns:a16="http://schemas.microsoft.com/office/drawing/2014/main" id="{5ABFDC41-1829-3A4A-88BB-25AF46C70879}"/>
              </a:ext>
            </a:extLst>
          </p:cNvPr>
          <p:cNvCxnSpPr>
            <a:cxnSpLocks/>
          </p:cNvCxnSpPr>
          <p:nvPr/>
        </p:nvCxnSpPr>
        <p:spPr>
          <a:xfrm>
            <a:off x="520700" y="1542287"/>
            <a:ext cx="3200400" cy="0"/>
          </a:xfrm>
          <a:prstGeom prst="line">
            <a:avLst/>
          </a:prstGeom>
          <a:ln w="38100">
            <a:solidFill>
              <a:srgbClr val="CB1F24"/>
            </a:solidFill>
          </a:ln>
        </p:spPr>
        <p:style>
          <a:lnRef idx="1">
            <a:schemeClr val="accent1"/>
          </a:lnRef>
          <a:fillRef idx="0">
            <a:schemeClr val="accent1"/>
          </a:fillRef>
          <a:effectRef idx="0">
            <a:schemeClr val="accent1"/>
          </a:effectRef>
          <a:fontRef idx="minor">
            <a:schemeClr val="tx1"/>
          </a:fontRef>
        </p:style>
      </p:cxnSp>
      <p:pic>
        <p:nvPicPr>
          <p:cNvPr id="3" name="Picture 2" descr="Pinterest Boards">
            <a:extLst>
              <a:ext uri="{FF2B5EF4-FFF2-40B4-BE49-F238E27FC236}">
                <a16:creationId xmlns:a16="http://schemas.microsoft.com/office/drawing/2014/main" id="{A9B4A8BE-5712-CF4E-9E6A-F603676800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700" y="4896689"/>
            <a:ext cx="4465417" cy="1853434"/>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AEE4DEE-A4AD-2340-8604-B2654E9CE986}"/>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03</a:t>
            </a:r>
          </a:p>
        </p:txBody>
      </p:sp>
    </p:spTree>
    <p:extLst>
      <p:ext uri="{BB962C8B-B14F-4D97-AF65-F5344CB8AC3E}">
        <p14:creationId xmlns:p14="http://schemas.microsoft.com/office/powerpoint/2010/main" val="117748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4EEE83-E3D8-2548-BAD0-1C3B8F4BC425}"/>
              </a:ext>
            </a:extLst>
          </p:cNvPr>
          <p:cNvSpPr txBox="1"/>
          <p:nvPr/>
        </p:nvSpPr>
        <p:spPr>
          <a:xfrm>
            <a:off x="431800" y="998517"/>
            <a:ext cx="4710043" cy="1233223"/>
          </a:xfrm>
          <a:prstGeom prst="rect">
            <a:avLst/>
          </a:prstGeom>
          <a:noFill/>
        </p:spPr>
        <p:txBody>
          <a:bodyPr wrap="square" rtlCol="0">
            <a:spAutoFit/>
          </a:bodyPr>
          <a:lstStyle/>
          <a:p>
            <a:pPr>
              <a:lnSpc>
                <a:spcPts val="1520"/>
              </a:lnSpc>
            </a:pPr>
            <a:r>
              <a:rPr lang="en-IN" sz="1100" dirty="0">
                <a:latin typeface="Montserrat" pitchFamily="2" charset="77"/>
              </a:rPr>
              <a:t>Pins to make them more informative and click-worthy.</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On the Pinterest Home feed, you will find different types of Pins arranged according to the interest you have chosen and connected with on Pinterest before. You can also save the pins from other sources on your Pinterest boards.</a:t>
            </a:r>
          </a:p>
        </p:txBody>
      </p:sp>
      <p:sp>
        <p:nvSpPr>
          <p:cNvPr id="6" name="TextBox 5">
            <a:extLst>
              <a:ext uri="{FF2B5EF4-FFF2-40B4-BE49-F238E27FC236}">
                <a16:creationId xmlns:a16="http://schemas.microsoft.com/office/drawing/2014/main" id="{E7D89606-E1B0-3147-AF90-EFE8B76A116E}"/>
              </a:ext>
            </a:extLst>
          </p:cNvPr>
          <p:cNvSpPr txBox="1"/>
          <p:nvPr/>
        </p:nvSpPr>
        <p:spPr>
          <a:xfrm>
            <a:off x="5549971" y="998517"/>
            <a:ext cx="4710042" cy="3349250"/>
          </a:xfrm>
          <a:prstGeom prst="rect">
            <a:avLst/>
          </a:prstGeom>
          <a:noFill/>
        </p:spPr>
        <p:txBody>
          <a:bodyPr wrap="square" rtlCol="0">
            <a:spAutoFit/>
          </a:bodyPr>
          <a:lstStyle/>
          <a:p>
            <a:pPr>
              <a:lnSpc>
                <a:spcPts val="1520"/>
              </a:lnSpc>
            </a:pPr>
            <a:r>
              <a:rPr lang="en-IN" sz="1100" dirty="0">
                <a:latin typeface="Montserrat" pitchFamily="2" charset="77"/>
              </a:rPr>
              <a:t>(CPC) basis. Pinterest places these pins where people are most likely to see them. You also get targeting options based on location, gender, device, and language.</a:t>
            </a:r>
          </a:p>
          <a:p>
            <a:pPr>
              <a:lnSpc>
                <a:spcPts val="1520"/>
              </a:lnSpc>
            </a:pPr>
            <a:endParaRPr lang="en-IN" sz="1100" dirty="0">
              <a:latin typeface="Montserrat" pitchFamily="2" charset="77"/>
            </a:endParaRPr>
          </a:p>
          <a:p>
            <a:pPr>
              <a:lnSpc>
                <a:spcPts val="1520"/>
              </a:lnSpc>
            </a:pPr>
            <a:r>
              <a:rPr lang="en-IN" sz="1200" b="1" dirty="0">
                <a:latin typeface="Montserrat" pitchFamily="2" charset="77"/>
              </a:rPr>
              <a:t>2. Rich Pins</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Rich pins are normal pins but with more information such as install buttons, price, and recipe ingredients, etc. One of the best things about Rich pins is that they keep showing changes made on your website regarding your pin content since they reflect metadata from marked-up pages on your website.</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There are </a:t>
            </a:r>
            <a:r>
              <a:rPr lang="en-IN" sz="1200" b="1" dirty="0">
                <a:latin typeface="Montserrat" pitchFamily="2" charset="77"/>
              </a:rPr>
              <a:t>4 types of Rich pins</a:t>
            </a:r>
            <a:r>
              <a:rPr lang="en-IN" sz="1100" dirty="0">
                <a:latin typeface="Montserrat" pitchFamily="2" charset="77"/>
              </a:rPr>
              <a:t>:</a:t>
            </a:r>
          </a:p>
          <a:p>
            <a:pPr>
              <a:lnSpc>
                <a:spcPts val="1520"/>
              </a:lnSpc>
            </a:pPr>
            <a:endParaRPr lang="en-IN" sz="1100" dirty="0">
              <a:latin typeface="Montserrat" pitchFamily="2" charset="77"/>
            </a:endParaRPr>
          </a:p>
          <a:p>
            <a:pPr marL="285750" indent="-285750">
              <a:lnSpc>
                <a:spcPts val="1520"/>
              </a:lnSpc>
              <a:buFont typeface="+mj-lt"/>
              <a:buAutoNum type="romanUcPeriod"/>
            </a:pPr>
            <a:r>
              <a:rPr lang="en-IN" sz="1100" b="1" u="sng" dirty="0">
                <a:latin typeface="Montserrat" pitchFamily="2" charset="77"/>
                <a:hlinkClick r:id="rId2">
                  <a:extLst>
                    <a:ext uri="{A12FA001-AC4F-418D-AE19-62706E023703}">
                      <ahyp:hlinkClr xmlns:ahyp="http://schemas.microsoft.com/office/drawing/2018/hyperlinkcolor" val="tx"/>
                    </a:ext>
                  </a:extLst>
                </a:hlinkClick>
              </a:rPr>
              <a:t>Product Pins</a:t>
            </a:r>
            <a:r>
              <a:rPr lang="en-IN" sz="1100" b="1" dirty="0">
                <a:latin typeface="Montserrat" pitchFamily="2" charset="77"/>
              </a:rPr>
              <a:t> </a:t>
            </a:r>
            <a:r>
              <a:rPr lang="en-IN" sz="1100" dirty="0">
                <a:latin typeface="Montserrat" pitchFamily="2" charset="77"/>
              </a:rPr>
              <a:t>shows real-time pricing, availability, and product information on your pin.</a:t>
            </a:r>
          </a:p>
          <a:p>
            <a:pPr>
              <a:lnSpc>
                <a:spcPts val="1520"/>
              </a:lnSpc>
            </a:pPr>
            <a:endParaRPr lang="en-IN" sz="1100" dirty="0">
              <a:latin typeface="Montserrat" pitchFamily="2" charset="77"/>
            </a:endParaRPr>
          </a:p>
        </p:txBody>
      </p:sp>
      <p:pic>
        <p:nvPicPr>
          <p:cNvPr id="1026" name="Picture 2" descr="Pinterest Pins home feed">
            <a:extLst>
              <a:ext uri="{FF2B5EF4-FFF2-40B4-BE49-F238E27FC236}">
                <a16:creationId xmlns:a16="http://schemas.microsoft.com/office/drawing/2014/main" id="{C32B2ECE-0569-A145-A0F2-B7361D931F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564" y="2420095"/>
            <a:ext cx="4369959" cy="1939870"/>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8FE72D2-6315-0343-A050-11552BCCBBF8}"/>
              </a:ext>
            </a:extLst>
          </p:cNvPr>
          <p:cNvSpPr txBox="1"/>
          <p:nvPr/>
        </p:nvSpPr>
        <p:spPr>
          <a:xfrm>
            <a:off x="431799" y="4600077"/>
            <a:ext cx="4710043" cy="2195088"/>
          </a:xfrm>
          <a:prstGeom prst="rect">
            <a:avLst/>
          </a:prstGeom>
          <a:noFill/>
        </p:spPr>
        <p:txBody>
          <a:bodyPr wrap="square" rtlCol="0">
            <a:spAutoFit/>
          </a:bodyPr>
          <a:lstStyle/>
          <a:p>
            <a:pPr>
              <a:lnSpc>
                <a:spcPts val="1520"/>
              </a:lnSpc>
            </a:pPr>
            <a:r>
              <a:rPr lang="en-IN" sz="1100" dirty="0">
                <a:latin typeface="Montserrat" pitchFamily="2" charset="77"/>
              </a:rPr>
              <a:t>Pins are the way pinners experience and find new content on the platform, As Pinterest stated: Pins are bookmarks that people use to save ideas they love on Pinterest.</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Pinterest also has the following types of pins equipped with features needed to showcase your brand or product better:</a:t>
            </a:r>
          </a:p>
          <a:p>
            <a:pPr>
              <a:lnSpc>
                <a:spcPts val="1520"/>
              </a:lnSpc>
            </a:pPr>
            <a:endParaRPr lang="en-IN" sz="1100" dirty="0">
              <a:latin typeface="Montserrat" pitchFamily="2" charset="77"/>
            </a:endParaRPr>
          </a:p>
          <a:p>
            <a:pPr>
              <a:lnSpc>
                <a:spcPts val="1520"/>
              </a:lnSpc>
            </a:pPr>
            <a:r>
              <a:rPr lang="en-IN" sz="1200" b="1" dirty="0">
                <a:latin typeface="Montserrat" pitchFamily="2" charset="77"/>
              </a:rPr>
              <a:t>1. Promoted Pins</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Promoted pins function in the same way as organic pins, with the exception that they are paid ads that run on a cost per click</a:t>
            </a:r>
          </a:p>
        </p:txBody>
      </p:sp>
      <p:pic>
        <p:nvPicPr>
          <p:cNvPr id="1028" name="Picture 4" descr="Pinterest Product Pins">
            <a:extLst>
              <a:ext uri="{FF2B5EF4-FFF2-40B4-BE49-F238E27FC236}">
                <a16:creationId xmlns:a16="http://schemas.microsoft.com/office/drawing/2014/main" id="{61E34DA5-2740-F245-96D8-599E1C7FAE8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29" t="2405" r="833" b="8196"/>
          <a:stretch/>
        </p:blipFill>
        <p:spPr bwMode="auto">
          <a:xfrm>
            <a:off x="5644895" y="4347766"/>
            <a:ext cx="4282109" cy="2195087"/>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20D236A-39B4-BF43-BC6F-A4E3768B1560}"/>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04</a:t>
            </a:r>
          </a:p>
        </p:txBody>
      </p:sp>
    </p:spTree>
    <p:extLst>
      <p:ext uri="{BB962C8B-B14F-4D97-AF65-F5344CB8AC3E}">
        <p14:creationId xmlns:p14="http://schemas.microsoft.com/office/powerpoint/2010/main" val="303729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4EEE83-E3D8-2548-BAD0-1C3B8F4BC425}"/>
              </a:ext>
            </a:extLst>
          </p:cNvPr>
          <p:cNvSpPr txBox="1"/>
          <p:nvPr/>
        </p:nvSpPr>
        <p:spPr>
          <a:xfrm>
            <a:off x="431800" y="998517"/>
            <a:ext cx="4710043" cy="463845"/>
          </a:xfrm>
          <a:prstGeom prst="rect">
            <a:avLst/>
          </a:prstGeom>
          <a:noFill/>
        </p:spPr>
        <p:txBody>
          <a:bodyPr wrap="square" rtlCol="0">
            <a:spAutoFit/>
          </a:bodyPr>
          <a:lstStyle/>
          <a:p>
            <a:pPr marL="285750" indent="-285750">
              <a:lnSpc>
                <a:spcPts val="1520"/>
              </a:lnSpc>
              <a:buFont typeface="+mj-lt"/>
              <a:buAutoNum type="romanUcPeriod" startAt="2"/>
            </a:pPr>
            <a:r>
              <a:rPr lang="en-IN" sz="1100" b="1" u="sng" dirty="0">
                <a:latin typeface="Montserrat" pitchFamily="2" charset="77"/>
                <a:hlinkClick r:id="rId2">
                  <a:extLst>
                    <a:ext uri="{A12FA001-AC4F-418D-AE19-62706E023703}">
                      <ahyp:hlinkClr xmlns:ahyp="http://schemas.microsoft.com/office/drawing/2018/hyperlinkcolor" val="tx"/>
                    </a:ext>
                  </a:extLst>
                </a:hlinkClick>
              </a:rPr>
              <a:t>Recipe Pins</a:t>
            </a:r>
            <a:r>
              <a:rPr lang="en-IN" sz="1100" b="1" dirty="0">
                <a:latin typeface="Montserrat" pitchFamily="2" charset="77"/>
              </a:rPr>
              <a:t> </a:t>
            </a:r>
            <a:r>
              <a:rPr lang="en-IN" sz="1100" dirty="0">
                <a:latin typeface="Montserrat" pitchFamily="2" charset="77"/>
              </a:rPr>
              <a:t>include recipe ingredients, ratings, cooking times, and serving sizes.</a:t>
            </a:r>
          </a:p>
        </p:txBody>
      </p:sp>
      <p:sp>
        <p:nvSpPr>
          <p:cNvPr id="6" name="TextBox 5">
            <a:extLst>
              <a:ext uri="{FF2B5EF4-FFF2-40B4-BE49-F238E27FC236}">
                <a16:creationId xmlns:a16="http://schemas.microsoft.com/office/drawing/2014/main" id="{E7D89606-E1B0-3147-AF90-EFE8B76A116E}"/>
              </a:ext>
            </a:extLst>
          </p:cNvPr>
          <p:cNvSpPr txBox="1"/>
          <p:nvPr/>
        </p:nvSpPr>
        <p:spPr>
          <a:xfrm>
            <a:off x="5549971" y="998517"/>
            <a:ext cx="4710042" cy="5080493"/>
          </a:xfrm>
          <a:prstGeom prst="rect">
            <a:avLst/>
          </a:prstGeom>
          <a:noFill/>
        </p:spPr>
        <p:txBody>
          <a:bodyPr wrap="square" rtlCol="0">
            <a:spAutoFit/>
          </a:bodyPr>
          <a:lstStyle/>
          <a:p>
            <a:pPr marL="285750" indent="-285750">
              <a:lnSpc>
                <a:spcPts val="1520"/>
              </a:lnSpc>
              <a:buFont typeface="+mj-lt"/>
              <a:buAutoNum type="romanUcPeriod" startAt="4"/>
            </a:pPr>
            <a:r>
              <a:rPr lang="en-IN" sz="1100" b="1" u="sng" dirty="0">
                <a:latin typeface="Montserrat" pitchFamily="2" charset="77"/>
                <a:hlinkClick r:id="rId3">
                  <a:extLst>
                    <a:ext uri="{A12FA001-AC4F-418D-AE19-62706E023703}">
                      <ahyp:hlinkClr xmlns:ahyp="http://schemas.microsoft.com/office/drawing/2018/hyperlinkcolor" val="tx"/>
                    </a:ext>
                  </a:extLst>
                </a:hlinkClick>
              </a:rPr>
              <a:t>Article Rich Pins</a:t>
            </a:r>
            <a:r>
              <a:rPr lang="en-IN" sz="1100" b="1" dirty="0">
                <a:latin typeface="Montserrat" pitchFamily="2" charset="77"/>
              </a:rPr>
              <a:t> </a:t>
            </a:r>
            <a:r>
              <a:rPr lang="en-IN" sz="1100" dirty="0">
                <a:latin typeface="Montserrat" pitchFamily="2" charset="77"/>
              </a:rPr>
              <a:t>shows headline or title, the description, and the author of your article or blog post.</a:t>
            </a:r>
          </a:p>
          <a:p>
            <a:pPr>
              <a:lnSpc>
                <a:spcPts val="1520"/>
              </a:lnSpc>
            </a:pPr>
            <a:br>
              <a:rPr lang="en-IN" sz="1100" dirty="0">
                <a:latin typeface="Montserrat" pitchFamily="2" charset="77"/>
              </a:rPr>
            </a:br>
            <a:r>
              <a:rPr lang="en-IN" sz="1200" b="1" dirty="0">
                <a:latin typeface="Montserrat" pitchFamily="2" charset="77"/>
              </a:rPr>
              <a:t>3. Shop the Look Pins</a:t>
            </a:r>
          </a:p>
          <a:p>
            <a:pPr>
              <a:lnSpc>
                <a:spcPts val="1520"/>
              </a:lnSpc>
            </a:pPr>
            <a:endParaRPr lang="en-IN" sz="1400" b="1" dirty="0">
              <a:latin typeface="Montserrat" pitchFamily="2" charset="77"/>
            </a:endParaRPr>
          </a:p>
          <a:p>
            <a:pPr>
              <a:lnSpc>
                <a:spcPts val="1520"/>
              </a:lnSpc>
            </a:pPr>
            <a:r>
              <a:rPr lang="en-IN" sz="1100" dirty="0">
                <a:latin typeface="Montserrat" pitchFamily="2" charset="77"/>
              </a:rPr>
              <a:t>Pinterest has jumped onto the native marketplace bandwagon with shop the look pins. Though limited to some countries, these pins let users find and buy products within the fashion and home décor Pins. Pinterest is also planning to roll out</a:t>
            </a:r>
            <a:r>
              <a:rPr lang="en-IN" sz="1100" dirty="0">
                <a:latin typeface="Montserrat" pitchFamily="2" charset="77"/>
                <a:hlinkClick r:id="rId4"/>
              </a:rPr>
              <a:t> </a:t>
            </a:r>
            <a:r>
              <a:rPr lang="en-IN" sz="1100" u="sng" dirty="0">
                <a:latin typeface="Montserrat" pitchFamily="2" charset="77"/>
                <a:hlinkClick r:id="rId4"/>
              </a:rPr>
              <a:t>Shop the pins ads</a:t>
            </a:r>
            <a:r>
              <a:rPr lang="en-IN" sz="1100" dirty="0">
                <a:latin typeface="Montserrat" pitchFamily="2" charset="77"/>
              </a:rPr>
              <a:t> in the upcoming months.</a:t>
            </a:r>
          </a:p>
          <a:p>
            <a:pPr>
              <a:lnSpc>
                <a:spcPts val="1520"/>
              </a:lnSpc>
            </a:pPr>
            <a:endParaRPr lang="en-IN" sz="1100" dirty="0">
              <a:latin typeface="Montserrat" pitchFamily="2" charset="77"/>
            </a:endParaRPr>
          </a:p>
          <a:p>
            <a:pPr>
              <a:lnSpc>
                <a:spcPts val="1520"/>
              </a:lnSpc>
            </a:pPr>
            <a:r>
              <a:rPr lang="en-IN" sz="1400" b="1" dirty="0">
                <a:latin typeface="Montserrat" pitchFamily="2" charset="77"/>
              </a:rPr>
              <a:t>Boards</a:t>
            </a:r>
          </a:p>
          <a:p>
            <a:pPr>
              <a:lnSpc>
                <a:spcPts val="1520"/>
              </a:lnSpc>
            </a:pPr>
            <a:endParaRPr lang="en-IN" sz="1400" b="1" dirty="0">
              <a:latin typeface="Montserrat" pitchFamily="2" charset="77"/>
            </a:endParaRPr>
          </a:p>
          <a:p>
            <a:pPr>
              <a:lnSpc>
                <a:spcPts val="1520"/>
              </a:lnSpc>
            </a:pPr>
            <a:r>
              <a:rPr lang="en-IN" sz="1100" dirty="0">
                <a:latin typeface="Montserrat" pitchFamily="2" charset="77"/>
              </a:rPr>
              <a:t>There are different </a:t>
            </a:r>
            <a:r>
              <a:rPr lang="en-IN" sz="1100" b="1" dirty="0">
                <a:latin typeface="Montserrat" pitchFamily="2" charset="77"/>
              </a:rPr>
              <a:t>type of Boards </a:t>
            </a:r>
            <a:r>
              <a:rPr lang="en-IN" sz="1100" dirty="0">
                <a:latin typeface="Montserrat" pitchFamily="2" charset="77"/>
              </a:rPr>
              <a:t>on Pinterest:</a:t>
            </a:r>
          </a:p>
          <a:p>
            <a:pPr>
              <a:lnSpc>
                <a:spcPts val="1520"/>
              </a:lnSpc>
            </a:pPr>
            <a:endParaRPr lang="en-IN" sz="1100" dirty="0">
              <a:latin typeface="Montserrat" pitchFamily="2" charset="77"/>
            </a:endParaRPr>
          </a:p>
          <a:p>
            <a:pPr marL="285750" indent="-285750">
              <a:lnSpc>
                <a:spcPts val="1520"/>
              </a:lnSpc>
              <a:buFont typeface="+mj-lt"/>
              <a:buAutoNum type="romanUcPeriod"/>
            </a:pPr>
            <a:r>
              <a:rPr lang="en-IN" sz="1100" b="1" dirty="0">
                <a:latin typeface="Montserrat" pitchFamily="2" charset="77"/>
              </a:rPr>
              <a:t>Group boards</a:t>
            </a:r>
            <a:r>
              <a:rPr lang="en-IN" sz="1100" dirty="0">
                <a:latin typeface="Montserrat" pitchFamily="2" charset="77"/>
              </a:rPr>
              <a:t>: They are similar to the boards, with the exception that they can be used by multiple pinners to save Pins.</a:t>
            </a:r>
          </a:p>
          <a:p>
            <a:pPr>
              <a:lnSpc>
                <a:spcPts val="1520"/>
              </a:lnSpc>
            </a:pPr>
            <a:endParaRPr lang="en-IN" sz="1100" dirty="0">
              <a:latin typeface="Montserrat" pitchFamily="2" charset="77"/>
            </a:endParaRPr>
          </a:p>
          <a:p>
            <a:pPr marL="285750" indent="-285750">
              <a:lnSpc>
                <a:spcPts val="1520"/>
              </a:lnSpc>
              <a:buFont typeface="+mj-lt"/>
              <a:buAutoNum type="romanUcPeriod" startAt="2"/>
            </a:pPr>
            <a:r>
              <a:rPr lang="en-IN" sz="1100" b="1" dirty="0">
                <a:latin typeface="Montserrat" pitchFamily="2" charset="77"/>
              </a:rPr>
              <a:t>Secret Boards</a:t>
            </a:r>
            <a:r>
              <a:rPr lang="en-IN" sz="1100" dirty="0">
                <a:latin typeface="Montserrat" pitchFamily="2" charset="77"/>
              </a:rPr>
              <a:t>: As the name goes, Secret boards are only accessible to its creator and the invited Pinners. You can make any board a secret board, just by turning the toggle button off in Board edit settings. Marketers generally use these for planning or preview purposes, before making things public.</a:t>
            </a:r>
          </a:p>
          <a:p>
            <a:pPr marL="285750" indent="-285750">
              <a:lnSpc>
                <a:spcPts val="1520"/>
              </a:lnSpc>
              <a:buFont typeface="+mj-lt"/>
              <a:buAutoNum type="romanUcPeriod" startAt="2"/>
            </a:pPr>
            <a:endParaRPr lang="en-IN" sz="1100" dirty="0">
              <a:latin typeface="Montserrat" pitchFamily="2" charset="77"/>
            </a:endParaRPr>
          </a:p>
        </p:txBody>
      </p:sp>
      <p:sp>
        <p:nvSpPr>
          <p:cNvPr id="8" name="TextBox 7">
            <a:extLst>
              <a:ext uri="{FF2B5EF4-FFF2-40B4-BE49-F238E27FC236}">
                <a16:creationId xmlns:a16="http://schemas.microsoft.com/office/drawing/2014/main" id="{48FE72D2-6315-0343-A050-11552BCCBBF8}"/>
              </a:ext>
            </a:extLst>
          </p:cNvPr>
          <p:cNvSpPr txBox="1"/>
          <p:nvPr/>
        </p:nvSpPr>
        <p:spPr>
          <a:xfrm>
            <a:off x="431800" y="4199270"/>
            <a:ext cx="4710043" cy="271485"/>
          </a:xfrm>
          <a:prstGeom prst="rect">
            <a:avLst/>
          </a:prstGeom>
          <a:noFill/>
        </p:spPr>
        <p:txBody>
          <a:bodyPr wrap="square" rtlCol="0">
            <a:spAutoFit/>
          </a:bodyPr>
          <a:lstStyle/>
          <a:p>
            <a:pPr marL="285750" indent="-285750">
              <a:lnSpc>
                <a:spcPts val="1520"/>
              </a:lnSpc>
              <a:buFont typeface="+mj-lt"/>
              <a:buAutoNum type="romanUcPeriod" startAt="3"/>
            </a:pPr>
            <a:r>
              <a:rPr lang="en-IN" sz="1100" b="1" u="sng" dirty="0">
                <a:latin typeface="Montserrat" pitchFamily="2" charset="77"/>
                <a:hlinkClick r:id="rId5">
                  <a:extLst>
                    <a:ext uri="{A12FA001-AC4F-418D-AE19-62706E023703}">
                      <ahyp:hlinkClr xmlns:ahyp="http://schemas.microsoft.com/office/drawing/2018/hyperlinkcolor" val="tx"/>
                    </a:ext>
                  </a:extLst>
                </a:hlinkClick>
              </a:rPr>
              <a:t>App Pins</a:t>
            </a:r>
            <a:r>
              <a:rPr lang="en-IN" sz="1100" b="1" dirty="0">
                <a:latin typeface="Montserrat" pitchFamily="2" charset="77"/>
              </a:rPr>
              <a:t> </a:t>
            </a:r>
            <a:r>
              <a:rPr lang="en-IN" sz="1100" dirty="0">
                <a:latin typeface="Montserrat" pitchFamily="2" charset="77"/>
              </a:rPr>
              <a:t>(iOS only) shows an install button.</a:t>
            </a:r>
          </a:p>
        </p:txBody>
      </p:sp>
      <p:pic>
        <p:nvPicPr>
          <p:cNvPr id="3074" name="Picture 2" descr="Pinterest Recipe Pins">
            <a:extLst>
              <a:ext uri="{FF2B5EF4-FFF2-40B4-BE49-F238E27FC236}">
                <a16:creationId xmlns:a16="http://schemas.microsoft.com/office/drawing/2014/main" id="{6BE796B7-7B4B-BD43-A572-72D14B6E956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7350" y="1563062"/>
            <a:ext cx="2919181" cy="2488789"/>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3078" name="Picture 6" descr="Pinterest App Pins">
            <a:extLst>
              <a:ext uri="{FF2B5EF4-FFF2-40B4-BE49-F238E27FC236}">
                <a16:creationId xmlns:a16="http://schemas.microsoft.com/office/drawing/2014/main" id="{B000CF8C-12A1-6F48-8173-7247921535D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7350" y="4645470"/>
            <a:ext cx="3196121" cy="2151235"/>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4DC0A36-66E2-B545-898D-81044C98FE40}"/>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05</a:t>
            </a:r>
          </a:p>
        </p:txBody>
      </p:sp>
    </p:spTree>
    <p:extLst>
      <p:ext uri="{BB962C8B-B14F-4D97-AF65-F5344CB8AC3E}">
        <p14:creationId xmlns:p14="http://schemas.microsoft.com/office/powerpoint/2010/main" val="558990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7D89606-E1B0-3147-AF90-EFE8B76A116E}"/>
              </a:ext>
            </a:extLst>
          </p:cNvPr>
          <p:cNvSpPr txBox="1"/>
          <p:nvPr/>
        </p:nvSpPr>
        <p:spPr>
          <a:xfrm>
            <a:off x="3399404" y="1868067"/>
            <a:ext cx="6763253" cy="2195088"/>
          </a:xfrm>
          <a:prstGeom prst="rect">
            <a:avLst/>
          </a:prstGeom>
          <a:noFill/>
        </p:spPr>
        <p:txBody>
          <a:bodyPr wrap="square" rtlCol="0">
            <a:spAutoFit/>
          </a:bodyPr>
          <a:lstStyle/>
          <a:p>
            <a:pPr>
              <a:lnSpc>
                <a:spcPts val="1520"/>
              </a:lnSpc>
            </a:pPr>
            <a:r>
              <a:rPr lang="en-IN" sz="1400" b="1" dirty="0">
                <a:latin typeface="Montserrat" pitchFamily="2" charset="77"/>
              </a:rPr>
              <a:t>Re-pin</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Re-pin is an action like “share” is on other platforms. It happens when a user pins someone else’s content on their boards. It is a great way to keep your boards updated for your followers even while you are not creating original content.</a:t>
            </a:r>
            <a:endParaRPr lang="en-IN" sz="1100" b="1" dirty="0">
              <a:latin typeface="Montserrat" pitchFamily="2" charset="77"/>
            </a:endParaRPr>
          </a:p>
          <a:p>
            <a:pPr>
              <a:lnSpc>
                <a:spcPts val="1520"/>
              </a:lnSpc>
            </a:pPr>
            <a:endParaRPr lang="en-IN" sz="1400" b="1" dirty="0">
              <a:latin typeface="Montserrat" pitchFamily="2" charset="77"/>
            </a:endParaRPr>
          </a:p>
          <a:p>
            <a:pPr>
              <a:lnSpc>
                <a:spcPts val="1520"/>
              </a:lnSpc>
            </a:pPr>
            <a:r>
              <a:rPr lang="en-IN" sz="1400" b="1" dirty="0">
                <a:latin typeface="Montserrat" pitchFamily="2" charset="77"/>
              </a:rPr>
              <a:t>Save button</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It is a Pinterest plugin button for Chrome, Firefox, or Microsoft Edge that can be installed on your website. Using it Pinners can easily save content or products from your websites to their boards.</a:t>
            </a:r>
          </a:p>
        </p:txBody>
      </p:sp>
      <p:sp>
        <p:nvSpPr>
          <p:cNvPr id="8" name="TextBox 7">
            <a:extLst>
              <a:ext uri="{FF2B5EF4-FFF2-40B4-BE49-F238E27FC236}">
                <a16:creationId xmlns:a16="http://schemas.microsoft.com/office/drawing/2014/main" id="{48FE72D2-6315-0343-A050-11552BCCBBF8}"/>
              </a:ext>
            </a:extLst>
          </p:cNvPr>
          <p:cNvSpPr txBox="1"/>
          <p:nvPr/>
        </p:nvSpPr>
        <p:spPr>
          <a:xfrm>
            <a:off x="3399404" y="1028462"/>
            <a:ext cx="6763253" cy="656205"/>
          </a:xfrm>
          <a:prstGeom prst="rect">
            <a:avLst/>
          </a:prstGeom>
          <a:noFill/>
        </p:spPr>
        <p:txBody>
          <a:bodyPr wrap="square" rtlCol="0">
            <a:spAutoFit/>
          </a:bodyPr>
          <a:lstStyle/>
          <a:p>
            <a:pPr marL="285750" indent="-285750">
              <a:lnSpc>
                <a:spcPts val="1520"/>
              </a:lnSpc>
              <a:buFont typeface="+mj-lt"/>
              <a:buAutoNum type="romanUcPeriod" startAt="3"/>
            </a:pPr>
            <a:r>
              <a:rPr lang="en-IN" sz="1100" b="1" dirty="0">
                <a:latin typeface="Montserrat" pitchFamily="2" charset="77"/>
              </a:rPr>
              <a:t>Protected boards</a:t>
            </a:r>
            <a:r>
              <a:rPr lang="en-IN" sz="1100" dirty="0">
                <a:latin typeface="Montserrat" pitchFamily="2" charset="77"/>
              </a:rPr>
              <a:t>: Protected boards are constituted of promoted pins which only you can see at the end of your profile whereas others can only see them surfacing in their search results and home feed.</a:t>
            </a:r>
          </a:p>
        </p:txBody>
      </p:sp>
      <p:pic>
        <p:nvPicPr>
          <p:cNvPr id="5122" name="Picture 2" descr="Pinterest Secret Board toggle button">
            <a:extLst>
              <a:ext uri="{FF2B5EF4-FFF2-40B4-BE49-F238E27FC236}">
                <a16:creationId xmlns:a16="http://schemas.microsoft.com/office/drawing/2014/main" id="{64A3375C-93D8-1C42-8C51-57AC2B196D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155" y="1083054"/>
            <a:ext cx="2520846" cy="3707310"/>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3E29AF9-0F14-E345-ACAC-9791F9206256}"/>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06</a:t>
            </a:r>
          </a:p>
        </p:txBody>
      </p:sp>
    </p:spTree>
    <p:extLst>
      <p:ext uri="{BB962C8B-B14F-4D97-AF65-F5344CB8AC3E}">
        <p14:creationId xmlns:p14="http://schemas.microsoft.com/office/powerpoint/2010/main" val="542344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5EA033-0155-CE42-9E1E-40BC2285D3A0}"/>
              </a:ext>
            </a:extLst>
          </p:cNvPr>
          <p:cNvSpPr txBox="1"/>
          <p:nvPr/>
        </p:nvSpPr>
        <p:spPr>
          <a:xfrm>
            <a:off x="431800" y="977900"/>
            <a:ext cx="6473247" cy="461665"/>
          </a:xfrm>
          <a:prstGeom prst="rect">
            <a:avLst/>
          </a:prstGeom>
          <a:noFill/>
        </p:spPr>
        <p:txBody>
          <a:bodyPr wrap="none" rtlCol="0">
            <a:spAutoFit/>
          </a:bodyPr>
          <a:lstStyle/>
          <a:p>
            <a:r>
              <a:rPr lang="en-US" sz="2400" b="1" dirty="0">
                <a:latin typeface="Montserrat" pitchFamily="2" charset="77"/>
              </a:rPr>
              <a:t>CREATING YOUR PINTEREST ACCOUNT</a:t>
            </a:r>
          </a:p>
        </p:txBody>
      </p:sp>
      <p:sp>
        <p:nvSpPr>
          <p:cNvPr id="4" name="TextBox 3">
            <a:extLst>
              <a:ext uri="{FF2B5EF4-FFF2-40B4-BE49-F238E27FC236}">
                <a16:creationId xmlns:a16="http://schemas.microsoft.com/office/drawing/2014/main" id="{874EEE83-E3D8-2548-BAD0-1C3B8F4BC425}"/>
              </a:ext>
            </a:extLst>
          </p:cNvPr>
          <p:cNvSpPr txBox="1"/>
          <p:nvPr/>
        </p:nvSpPr>
        <p:spPr>
          <a:xfrm>
            <a:off x="431800" y="1833404"/>
            <a:ext cx="5423090" cy="2772169"/>
          </a:xfrm>
          <a:prstGeom prst="rect">
            <a:avLst/>
          </a:prstGeom>
          <a:noFill/>
        </p:spPr>
        <p:txBody>
          <a:bodyPr wrap="square" rtlCol="0">
            <a:spAutoFit/>
          </a:bodyPr>
          <a:lstStyle/>
          <a:p>
            <a:pPr>
              <a:lnSpc>
                <a:spcPts val="1520"/>
              </a:lnSpc>
            </a:pPr>
            <a:r>
              <a:rPr lang="en-IN" sz="1100" dirty="0">
                <a:latin typeface="Montserrat" pitchFamily="2" charset="77"/>
              </a:rPr>
              <a:t>There are two types of Pinterest accounts - personal and business accounts. </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A Pinterest business account also gives you access to Pinterest Analytics and also opens up other capabilities such as running ads. So if you are looking to set up your Pinterest Marketing strategy then a Pinterest business account is the best way to go. </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You can set up a Pinterest Business account in two ways:</a:t>
            </a:r>
          </a:p>
          <a:p>
            <a:pPr>
              <a:lnSpc>
                <a:spcPts val="1520"/>
              </a:lnSpc>
            </a:pPr>
            <a:endParaRPr lang="en-IN" sz="1100" dirty="0">
              <a:latin typeface="Montserrat" pitchFamily="2" charset="77"/>
            </a:endParaRPr>
          </a:p>
          <a:p>
            <a:pPr marL="228600" indent="-228600" fontAlgn="base">
              <a:lnSpc>
                <a:spcPts val="1520"/>
              </a:lnSpc>
              <a:buFont typeface="+mj-lt"/>
              <a:buAutoNum type="arabicPeriod"/>
            </a:pPr>
            <a:r>
              <a:rPr lang="en-IN" sz="1100" dirty="0">
                <a:latin typeface="Montserrat" pitchFamily="2" charset="77"/>
              </a:rPr>
              <a:t>Create a new business account from scratch, or</a:t>
            </a:r>
          </a:p>
          <a:p>
            <a:pPr marL="228600" indent="-228600" fontAlgn="base">
              <a:lnSpc>
                <a:spcPts val="1520"/>
              </a:lnSpc>
              <a:buFont typeface="+mj-lt"/>
              <a:buAutoNum type="arabicPeriod"/>
            </a:pPr>
            <a:r>
              <a:rPr lang="en-IN" sz="1100" dirty="0">
                <a:latin typeface="Montserrat" pitchFamily="2" charset="77"/>
              </a:rPr>
              <a:t>Change your personal Pinterest account to a business profile. </a:t>
            </a:r>
          </a:p>
          <a:p>
            <a:pPr fontAlgn="base">
              <a:lnSpc>
                <a:spcPts val="1520"/>
              </a:lnSpc>
            </a:pPr>
            <a:endParaRPr lang="en-IN" sz="1100" dirty="0">
              <a:latin typeface="Montserrat" pitchFamily="2" charset="77"/>
            </a:endParaRPr>
          </a:p>
          <a:p>
            <a:pPr>
              <a:lnSpc>
                <a:spcPts val="1520"/>
              </a:lnSpc>
            </a:pPr>
            <a:r>
              <a:rPr lang="en-IN" sz="1100" dirty="0">
                <a:latin typeface="Montserrat" pitchFamily="2" charset="77"/>
              </a:rPr>
              <a:t>You can directly set-up your Pinterest business account from </a:t>
            </a:r>
            <a:r>
              <a:rPr lang="en-IN" sz="1100" dirty="0">
                <a:latin typeface="Montserrat" pitchFamily="2" charset="77"/>
                <a:hlinkClick r:id="rId2"/>
              </a:rPr>
              <a:t>here</a:t>
            </a:r>
            <a:r>
              <a:rPr lang="en-IN" sz="1100" dirty="0">
                <a:latin typeface="Montserrat" pitchFamily="2" charset="77"/>
              </a:rPr>
              <a:t>.</a:t>
            </a:r>
          </a:p>
        </p:txBody>
      </p:sp>
      <p:sp>
        <p:nvSpPr>
          <p:cNvPr id="6" name="TextBox 5">
            <a:extLst>
              <a:ext uri="{FF2B5EF4-FFF2-40B4-BE49-F238E27FC236}">
                <a16:creationId xmlns:a16="http://schemas.microsoft.com/office/drawing/2014/main" id="{E7D89606-E1B0-3147-AF90-EFE8B76A116E}"/>
              </a:ext>
            </a:extLst>
          </p:cNvPr>
          <p:cNvSpPr txBox="1"/>
          <p:nvPr/>
        </p:nvSpPr>
        <p:spPr>
          <a:xfrm>
            <a:off x="431800" y="5325578"/>
            <a:ext cx="4710042" cy="848566"/>
          </a:xfrm>
          <a:prstGeom prst="rect">
            <a:avLst/>
          </a:prstGeom>
          <a:noFill/>
        </p:spPr>
        <p:txBody>
          <a:bodyPr wrap="square" rtlCol="0">
            <a:spAutoFit/>
          </a:bodyPr>
          <a:lstStyle/>
          <a:p>
            <a:pPr>
              <a:lnSpc>
                <a:spcPts val="1520"/>
              </a:lnSpc>
            </a:pPr>
            <a:r>
              <a:rPr lang="en-IN" sz="1100" dirty="0">
                <a:latin typeface="Montserrat" pitchFamily="2" charset="77"/>
              </a:rPr>
              <a:t>To convert your Pinterest personal profile into a business account click on the arrow given on the top right side of your desktop screen. You’ll see a “Convert to business” option in the drop down menu. </a:t>
            </a:r>
          </a:p>
        </p:txBody>
      </p:sp>
      <p:cxnSp>
        <p:nvCxnSpPr>
          <p:cNvPr id="5" name="Straight Connector 4">
            <a:extLst>
              <a:ext uri="{FF2B5EF4-FFF2-40B4-BE49-F238E27FC236}">
                <a16:creationId xmlns:a16="http://schemas.microsoft.com/office/drawing/2014/main" id="{5ABFDC41-1829-3A4A-88BB-25AF46C70879}"/>
              </a:ext>
            </a:extLst>
          </p:cNvPr>
          <p:cNvCxnSpPr>
            <a:cxnSpLocks/>
          </p:cNvCxnSpPr>
          <p:nvPr/>
        </p:nvCxnSpPr>
        <p:spPr>
          <a:xfrm>
            <a:off x="520700" y="1542287"/>
            <a:ext cx="3200400" cy="0"/>
          </a:xfrm>
          <a:prstGeom prst="line">
            <a:avLst/>
          </a:prstGeom>
          <a:ln w="38100">
            <a:solidFill>
              <a:srgbClr val="CB1F24"/>
            </a:solidFill>
          </a:ln>
        </p:spPr>
        <p:style>
          <a:lnRef idx="1">
            <a:schemeClr val="accent1"/>
          </a:lnRef>
          <a:fillRef idx="0">
            <a:schemeClr val="accent1"/>
          </a:fillRef>
          <a:effectRef idx="0">
            <a:schemeClr val="accent1"/>
          </a:effectRef>
          <a:fontRef idx="minor">
            <a:schemeClr val="tx1"/>
          </a:fontRef>
        </p:style>
      </p:cxnSp>
      <p:pic>
        <p:nvPicPr>
          <p:cNvPr id="6146" name="Picture 2" descr="Pinterest business account sign In">
            <a:extLst>
              <a:ext uri="{FF2B5EF4-FFF2-40B4-BE49-F238E27FC236}">
                <a16:creationId xmlns:a16="http://schemas.microsoft.com/office/drawing/2014/main" id="{92C138AD-4097-4B4B-8CAF-E6F823E123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1691" y="1887996"/>
            <a:ext cx="3641867" cy="2398731"/>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F37B1FDE-CB2F-5942-A740-C6E0B6AA97E2}"/>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07</a:t>
            </a:r>
          </a:p>
        </p:txBody>
      </p:sp>
      <p:pic>
        <p:nvPicPr>
          <p:cNvPr id="9" name="Picture 8">
            <a:extLst>
              <a:ext uri="{FF2B5EF4-FFF2-40B4-BE49-F238E27FC236}">
                <a16:creationId xmlns:a16="http://schemas.microsoft.com/office/drawing/2014/main" id="{7F1FD413-2417-2F4E-A943-638EDD340B78}"/>
              </a:ext>
            </a:extLst>
          </p:cNvPr>
          <p:cNvPicPr>
            <a:picLocks noChangeAspect="1"/>
          </p:cNvPicPr>
          <p:nvPr/>
        </p:nvPicPr>
        <p:blipFill rotWithShape="1">
          <a:blip r:embed="rId4"/>
          <a:srcRect l="40345" t="9421" r="19429" b="9386"/>
          <a:stretch/>
        </p:blipFill>
        <p:spPr>
          <a:xfrm>
            <a:off x="6623667" y="4597008"/>
            <a:ext cx="2517913" cy="2149341"/>
          </a:xfrm>
          <a:prstGeom prst="rect">
            <a:avLst/>
          </a:prstGeom>
          <a:ln>
            <a:solidFill>
              <a:schemeClr val="bg1">
                <a:lumMod val="75000"/>
              </a:schemeClr>
            </a:solidFill>
          </a:ln>
        </p:spPr>
      </p:pic>
    </p:spTree>
    <p:extLst>
      <p:ext uri="{BB962C8B-B14F-4D97-AF65-F5344CB8AC3E}">
        <p14:creationId xmlns:p14="http://schemas.microsoft.com/office/powerpoint/2010/main" val="3615833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4EEE83-E3D8-2548-BAD0-1C3B8F4BC425}"/>
              </a:ext>
            </a:extLst>
          </p:cNvPr>
          <p:cNvSpPr txBox="1"/>
          <p:nvPr/>
        </p:nvSpPr>
        <p:spPr>
          <a:xfrm>
            <a:off x="431800" y="998517"/>
            <a:ext cx="9763078" cy="271485"/>
          </a:xfrm>
          <a:prstGeom prst="rect">
            <a:avLst/>
          </a:prstGeom>
          <a:noFill/>
        </p:spPr>
        <p:txBody>
          <a:bodyPr wrap="square" rtlCol="0">
            <a:spAutoFit/>
          </a:bodyPr>
          <a:lstStyle/>
          <a:p>
            <a:pPr>
              <a:lnSpc>
                <a:spcPts val="1520"/>
              </a:lnSpc>
            </a:pPr>
            <a:r>
              <a:rPr lang="en-IN" sz="1100" dirty="0">
                <a:latin typeface="Montserrat" pitchFamily="2" charset="77"/>
              </a:rPr>
              <a:t>Click on Convert to business on the next screen and you’ll be then asked to fill in some information about your business.</a:t>
            </a:r>
          </a:p>
        </p:txBody>
      </p:sp>
      <p:sp>
        <p:nvSpPr>
          <p:cNvPr id="8" name="TextBox 7">
            <a:extLst>
              <a:ext uri="{FF2B5EF4-FFF2-40B4-BE49-F238E27FC236}">
                <a16:creationId xmlns:a16="http://schemas.microsoft.com/office/drawing/2014/main" id="{48FE72D2-6315-0343-A050-11552BCCBBF8}"/>
              </a:ext>
            </a:extLst>
          </p:cNvPr>
          <p:cNvSpPr txBox="1"/>
          <p:nvPr/>
        </p:nvSpPr>
        <p:spPr>
          <a:xfrm>
            <a:off x="431800" y="4097888"/>
            <a:ext cx="9299055" cy="271485"/>
          </a:xfrm>
          <a:prstGeom prst="rect">
            <a:avLst/>
          </a:prstGeom>
          <a:noFill/>
        </p:spPr>
        <p:txBody>
          <a:bodyPr wrap="square" rtlCol="0">
            <a:spAutoFit/>
          </a:bodyPr>
          <a:lstStyle/>
          <a:p>
            <a:pPr>
              <a:lnSpc>
                <a:spcPts val="1520"/>
              </a:lnSpc>
            </a:pPr>
            <a:r>
              <a:rPr lang="en-IN" sz="1100" dirty="0">
                <a:latin typeface="Montserrat" pitchFamily="2" charset="77"/>
              </a:rPr>
              <a:t>You can choose to put a profile picture of your brand here or later while editing your profile with more options in settings.</a:t>
            </a:r>
          </a:p>
        </p:txBody>
      </p:sp>
      <p:sp>
        <p:nvSpPr>
          <p:cNvPr id="5" name="TextBox 4">
            <a:extLst>
              <a:ext uri="{FF2B5EF4-FFF2-40B4-BE49-F238E27FC236}">
                <a16:creationId xmlns:a16="http://schemas.microsoft.com/office/drawing/2014/main" id="{016528A3-A439-044B-90E8-00A91CB116E3}"/>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08</a:t>
            </a:r>
          </a:p>
        </p:txBody>
      </p:sp>
      <p:pic>
        <p:nvPicPr>
          <p:cNvPr id="3" name="Picture 2">
            <a:extLst>
              <a:ext uri="{FF2B5EF4-FFF2-40B4-BE49-F238E27FC236}">
                <a16:creationId xmlns:a16="http://schemas.microsoft.com/office/drawing/2014/main" id="{1E08098A-FBC0-7A45-A4F6-BB43FCB13235}"/>
              </a:ext>
            </a:extLst>
          </p:cNvPr>
          <p:cNvPicPr>
            <a:picLocks noChangeAspect="1"/>
          </p:cNvPicPr>
          <p:nvPr/>
        </p:nvPicPr>
        <p:blipFill rotWithShape="1">
          <a:blip r:embed="rId2"/>
          <a:srcRect t="9896" b="24264"/>
          <a:stretch/>
        </p:blipFill>
        <p:spPr>
          <a:xfrm>
            <a:off x="520700" y="1478089"/>
            <a:ext cx="5826760" cy="2397734"/>
          </a:xfrm>
          <a:prstGeom prst="rect">
            <a:avLst/>
          </a:prstGeom>
          <a:ln>
            <a:solidFill>
              <a:schemeClr val="bg1">
                <a:lumMod val="75000"/>
              </a:schemeClr>
            </a:solidFill>
          </a:ln>
        </p:spPr>
      </p:pic>
    </p:spTree>
    <p:extLst>
      <p:ext uri="{BB962C8B-B14F-4D97-AF65-F5344CB8AC3E}">
        <p14:creationId xmlns:p14="http://schemas.microsoft.com/office/powerpoint/2010/main" val="2388666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5EA033-0155-CE42-9E1E-40BC2285D3A0}"/>
              </a:ext>
            </a:extLst>
          </p:cNvPr>
          <p:cNvSpPr txBox="1"/>
          <p:nvPr/>
        </p:nvSpPr>
        <p:spPr>
          <a:xfrm>
            <a:off x="431800" y="977900"/>
            <a:ext cx="6726521" cy="461665"/>
          </a:xfrm>
          <a:prstGeom prst="rect">
            <a:avLst/>
          </a:prstGeom>
          <a:noFill/>
        </p:spPr>
        <p:txBody>
          <a:bodyPr wrap="none" rtlCol="0">
            <a:spAutoFit/>
          </a:bodyPr>
          <a:lstStyle/>
          <a:p>
            <a:r>
              <a:rPr lang="en-US" sz="2400" b="1" dirty="0">
                <a:latin typeface="Montserrat" pitchFamily="2" charset="77"/>
              </a:rPr>
              <a:t>SETTING UP YOUR PINTEREST ACCOUNT</a:t>
            </a:r>
          </a:p>
        </p:txBody>
      </p:sp>
      <p:sp>
        <p:nvSpPr>
          <p:cNvPr id="4" name="TextBox 3">
            <a:extLst>
              <a:ext uri="{FF2B5EF4-FFF2-40B4-BE49-F238E27FC236}">
                <a16:creationId xmlns:a16="http://schemas.microsoft.com/office/drawing/2014/main" id="{874EEE83-E3D8-2548-BAD0-1C3B8F4BC425}"/>
              </a:ext>
            </a:extLst>
          </p:cNvPr>
          <p:cNvSpPr txBox="1"/>
          <p:nvPr/>
        </p:nvSpPr>
        <p:spPr>
          <a:xfrm>
            <a:off x="431800" y="1833404"/>
            <a:ext cx="4710043" cy="3156890"/>
          </a:xfrm>
          <a:prstGeom prst="rect">
            <a:avLst/>
          </a:prstGeom>
          <a:noFill/>
        </p:spPr>
        <p:txBody>
          <a:bodyPr wrap="square" rtlCol="0">
            <a:spAutoFit/>
          </a:bodyPr>
          <a:lstStyle/>
          <a:p>
            <a:pPr>
              <a:lnSpc>
                <a:spcPts val="1520"/>
              </a:lnSpc>
            </a:pPr>
            <a:r>
              <a:rPr lang="en-IN" sz="1100" dirty="0">
                <a:latin typeface="Montserrat" pitchFamily="2" charset="77"/>
              </a:rPr>
              <a:t>Once you have created your Pinterest business account, you can start editing it to create maximum impact on your audience. </a:t>
            </a:r>
          </a:p>
          <a:p>
            <a:pPr>
              <a:lnSpc>
                <a:spcPts val="1520"/>
              </a:lnSpc>
            </a:pPr>
            <a:br>
              <a:rPr lang="en-IN" sz="1100" dirty="0">
                <a:latin typeface="Montserrat" pitchFamily="2" charset="77"/>
              </a:rPr>
            </a:br>
            <a:r>
              <a:rPr lang="en-IN" sz="1100" dirty="0">
                <a:latin typeface="Montserrat" pitchFamily="2" charset="77"/>
              </a:rPr>
              <a:t>Click on the drop down icon on the top right hand side of the page and you’ll see the Settings options. Click on that and you’ll be taken to the edit profile page. </a:t>
            </a:r>
          </a:p>
          <a:p>
            <a:pPr>
              <a:lnSpc>
                <a:spcPts val="1520"/>
              </a:lnSpc>
            </a:pPr>
            <a:br>
              <a:rPr lang="en-IN" sz="1100" dirty="0">
                <a:latin typeface="Montserrat" pitchFamily="2" charset="77"/>
              </a:rPr>
            </a:br>
            <a:r>
              <a:rPr lang="en-IN" sz="1100" dirty="0">
                <a:latin typeface="Montserrat" pitchFamily="2" charset="77"/>
              </a:rPr>
              <a:t>You can upload or change your brand profile picture here. One important tip here is to make sure you use the same profile picture you used on other social media platforms to maintain brand consistency and awareness. </a:t>
            </a:r>
          </a:p>
          <a:p>
            <a:pPr>
              <a:lnSpc>
                <a:spcPts val="1520"/>
              </a:lnSpc>
            </a:pPr>
            <a:br>
              <a:rPr lang="en-IN" sz="1100" dirty="0">
                <a:latin typeface="Montserrat" pitchFamily="2" charset="77"/>
              </a:rPr>
            </a:br>
            <a:r>
              <a:rPr lang="en-IN" sz="1400" b="1" dirty="0">
                <a:latin typeface="Montserrat" pitchFamily="2" charset="77"/>
              </a:rPr>
              <a:t>Claim your website</a:t>
            </a:r>
          </a:p>
          <a:p>
            <a:pPr>
              <a:lnSpc>
                <a:spcPts val="1520"/>
              </a:lnSpc>
            </a:pPr>
            <a:endParaRPr lang="en-IN" sz="1400" b="1" dirty="0">
              <a:latin typeface="Montserrat" pitchFamily="2" charset="77"/>
            </a:endParaRPr>
          </a:p>
          <a:p>
            <a:pPr>
              <a:lnSpc>
                <a:spcPts val="1520"/>
              </a:lnSpc>
            </a:pPr>
            <a:r>
              <a:rPr lang="en-IN" sz="1100" dirty="0">
                <a:latin typeface="Montserrat" pitchFamily="2" charset="77"/>
              </a:rPr>
              <a:t>You might be wondering what does claiming your website mean? Well, here’s everything you need to know about it.</a:t>
            </a:r>
          </a:p>
        </p:txBody>
      </p:sp>
      <p:sp>
        <p:nvSpPr>
          <p:cNvPr id="6" name="TextBox 5">
            <a:extLst>
              <a:ext uri="{FF2B5EF4-FFF2-40B4-BE49-F238E27FC236}">
                <a16:creationId xmlns:a16="http://schemas.microsoft.com/office/drawing/2014/main" id="{E7D89606-E1B0-3147-AF90-EFE8B76A116E}"/>
              </a:ext>
            </a:extLst>
          </p:cNvPr>
          <p:cNvSpPr txBox="1"/>
          <p:nvPr/>
        </p:nvSpPr>
        <p:spPr>
          <a:xfrm>
            <a:off x="5549971" y="1833404"/>
            <a:ext cx="4710042" cy="5080493"/>
          </a:xfrm>
          <a:prstGeom prst="rect">
            <a:avLst/>
          </a:prstGeom>
          <a:noFill/>
        </p:spPr>
        <p:txBody>
          <a:bodyPr wrap="square" rtlCol="0">
            <a:spAutoFit/>
          </a:bodyPr>
          <a:lstStyle/>
          <a:p>
            <a:pPr>
              <a:lnSpc>
                <a:spcPts val="1520"/>
              </a:lnSpc>
            </a:pPr>
            <a:r>
              <a:rPr lang="en-IN" sz="1100" dirty="0">
                <a:latin typeface="Montserrat" pitchFamily="2" charset="77"/>
              </a:rPr>
              <a:t>Claiming your website helps you get credit for all your content on Pinterest. When you claim your website, your profile picture and name will appear next to any Pins that come from your website or social accounts. </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By claiming your website, you’ll also get in-depth analytics about your content’s performance on the platform.</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Claimed accounts also have the</a:t>
            </a:r>
            <a:r>
              <a:rPr lang="en-IN" sz="1100" b="1" dirty="0">
                <a:latin typeface="Montserrat" pitchFamily="2" charset="77"/>
              </a:rPr>
              <a:t> </a:t>
            </a:r>
            <a:r>
              <a:rPr lang="en-IN" sz="1100" b="1" dirty="0">
                <a:latin typeface="Montserrat SemiBold" pitchFamily="2" charset="77"/>
              </a:rPr>
              <a:t>benefit of getting more visibility and followers</a:t>
            </a:r>
            <a:r>
              <a:rPr lang="en-IN" sz="1100" dirty="0">
                <a:latin typeface="Montserrat" pitchFamily="2" charset="77"/>
              </a:rPr>
              <a:t> as it tells users where they can see more content from you. Here’s a</a:t>
            </a:r>
            <a:r>
              <a:rPr lang="en-IN" sz="1100" dirty="0">
                <a:latin typeface="Montserrat" pitchFamily="2" charset="77"/>
                <a:hlinkClick r:id="rId2"/>
              </a:rPr>
              <a:t> </a:t>
            </a:r>
            <a:r>
              <a:rPr lang="en-IN" sz="1100" u="sng" dirty="0">
                <a:latin typeface="Montserrat" pitchFamily="2" charset="77"/>
                <a:hlinkClick r:id="rId2"/>
              </a:rPr>
              <a:t>step-by-step guide</a:t>
            </a:r>
            <a:r>
              <a:rPr lang="en-IN" sz="1100" dirty="0">
                <a:latin typeface="Montserrat" pitchFamily="2" charset="77"/>
              </a:rPr>
              <a:t> from Pinterest on how to claim your site.</a:t>
            </a:r>
          </a:p>
          <a:p>
            <a:pPr>
              <a:lnSpc>
                <a:spcPts val="1520"/>
              </a:lnSpc>
            </a:pPr>
            <a:br>
              <a:rPr lang="en-IN" sz="1100" dirty="0">
                <a:latin typeface="Montserrat" pitchFamily="2" charset="77"/>
              </a:rPr>
            </a:br>
            <a:r>
              <a:rPr lang="en-IN" sz="1400" b="1" dirty="0">
                <a:latin typeface="Montserrat" pitchFamily="2" charset="77"/>
              </a:rPr>
              <a:t>Connect your </a:t>
            </a:r>
            <a:r>
              <a:rPr lang="en-IN" sz="1400" b="1" dirty="0" err="1">
                <a:latin typeface="Montserrat" pitchFamily="2" charset="77"/>
              </a:rPr>
              <a:t>Youtube</a:t>
            </a:r>
            <a:r>
              <a:rPr lang="en-IN" sz="1400" b="1" dirty="0">
                <a:latin typeface="Montserrat" pitchFamily="2" charset="77"/>
              </a:rPr>
              <a:t>, Instagram, and Etsy account</a:t>
            </a:r>
          </a:p>
          <a:p>
            <a:pPr>
              <a:lnSpc>
                <a:spcPts val="1520"/>
              </a:lnSpc>
            </a:pPr>
            <a:endParaRPr lang="en-IN" sz="1400" b="1" dirty="0">
              <a:latin typeface="Montserrat" pitchFamily="2" charset="77"/>
            </a:endParaRPr>
          </a:p>
          <a:p>
            <a:pPr>
              <a:lnSpc>
                <a:spcPts val="1520"/>
              </a:lnSpc>
            </a:pPr>
            <a:r>
              <a:rPr lang="en-IN" sz="1100" dirty="0">
                <a:latin typeface="Montserrat" pitchFamily="2" charset="77"/>
              </a:rPr>
              <a:t>Similar to claiming your website,  you can also </a:t>
            </a:r>
            <a:r>
              <a:rPr lang="en-IN" sz="1100" b="1" dirty="0">
                <a:latin typeface="Montserrat SemiBold" pitchFamily="2" charset="77"/>
              </a:rPr>
              <a:t>claim content from your </a:t>
            </a:r>
            <a:r>
              <a:rPr lang="en-IN" sz="1100" b="1" dirty="0" err="1">
                <a:latin typeface="Montserrat SemiBold" pitchFamily="2" charset="77"/>
              </a:rPr>
              <a:t>Youtube</a:t>
            </a:r>
            <a:r>
              <a:rPr lang="en-IN" sz="1100" b="1" dirty="0">
                <a:latin typeface="Montserrat SemiBold" pitchFamily="2" charset="77"/>
              </a:rPr>
              <a:t>. Instagram and Etsy account on Pinterest</a:t>
            </a:r>
            <a:r>
              <a:rPr lang="en-IN" sz="1100" dirty="0">
                <a:latin typeface="Montserrat" pitchFamily="2" charset="77"/>
              </a:rPr>
              <a:t>.</a:t>
            </a:r>
          </a:p>
          <a:p>
            <a:pPr>
              <a:lnSpc>
                <a:spcPts val="1520"/>
              </a:lnSpc>
            </a:pPr>
            <a:r>
              <a:rPr lang="en-IN" sz="1100" dirty="0">
                <a:latin typeface="Montserrat" pitchFamily="2" charset="77"/>
              </a:rPr>
              <a:t>isn't that wonderful?</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Pins from all these sites will be attributed to your account and also you will get analytics for all pins saved from your claimed accounts.</a:t>
            </a:r>
          </a:p>
          <a:p>
            <a:pPr>
              <a:lnSpc>
                <a:spcPts val="1520"/>
              </a:lnSpc>
            </a:pPr>
            <a:br>
              <a:rPr lang="en-IN" sz="1100" dirty="0">
                <a:latin typeface="Montserrat" pitchFamily="2" charset="77"/>
              </a:rPr>
            </a:br>
            <a:br>
              <a:rPr lang="en-IN" sz="1100" dirty="0">
                <a:latin typeface="Montserrat" pitchFamily="2" charset="77"/>
              </a:rPr>
            </a:br>
            <a:endParaRPr lang="en-IN" sz="1100" dirty="0">
              <a:latin typeface="Montserrat" pitchFamily="2" charset="77"/>
            </a:endParaRPr>
          </a:p>
        </p:txBody>
      </p:sp>
      <p:cxnSp>
        <p:nvCxnSpPr>
          <p:cNvPr id="5" name="Straight Connector 4">
            <a:extLst>
              <a:ext uri="{FF2B5EF4-FFF2-40B4-BE49-F238E27FC236}">
                <a16:creationId xmlns:a16="http://schemas.microsoft.com/office/drawing/2014/main" id="{5ABFDC41-1829-3A4A-88BB-25AF46C70879}"/>
              </a:ext>
            </a:extLst>
          </p:cNvPr>
          <p:cNvCxnSpPr>
            <a:cxnSpLocks/>
          </p:cNvCxnSpPr>
          <p:nvPr/>
        </p:nvCxnSpPr>
        <p:spPr>
          <a:xfrm>
            <a:off x="520700" y="1542287"/>
            <a:ext cx="3200400" cy="0"/>
          </a:xfrm>
          <a:prstGeom prst="line">
            <a:avLst/>
          </a:prstGeom>
          <a:ln w="38100">
            <a:solidFill>
              <a:srgbClr val="CB1F24"/>
            </a:solidFill>
          </a:ln>
        </p:spPr>
        <p:style>
          <a:lnRef idx="1">
            <a:schemeClr val="accent1"/>
          </a:lnRef>
          <a:fillRef idx="0">
            <a:schemeClr val="accent1"/>
          </a:fillRef>
          <a:effectRef idx="0">
            <a:schemeClr val="accent1"/>
          </a:effectRef>
          <a:fontRef idx="minor">
            <a:schemeClr val="tx1"/>
          </a:fontRef>
        </p:style>
      </p:cxnSp>
      <p:pic>
        <p:nvPicPr>
          <p:cNvPr id="9218" name="Picture 2" descr="Claim your website on Pinterest option">
            <a:extLst>
              <a:ext uri="{FF2B5EF4-FFF2-40B4-BE49-F238E27FC236}">
                <a16:creationId xmlns:a16="http://schemas.microsoft.com/office/drawing/2014/main" id="{CF559CEC-56D6-BD46-8249-2C2C954DA2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699" y="5150567"/>
            <a:ext cx="4152371" cy="1550484"/>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DB3C3A7-977D-DE46-8134-E65DA6413709}"/>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09</a:t>
            </a:r>
          </a:p>
        </p:txBody>
      </p:sp>
    </p:spTree>
    <p:extLst>
      <p:ext uri="{BB962C8B-B14F-4D97-AF65-F5344CB8AC3E}">
        <p14:creationId xmlns:p14="http://schemas.microsoft.com/office/powerpoint/2010/main" val="2129862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8FE72D2-6315-0343-A050-11552BCCBBF8}"/>
              </a:ext>
            </a:extLst>
          </p:cNvPr>
          <p:cNvSpPr txBox="1"/>
          <p:nvPr/>
        </p:nvSpPr>
        <p:spPr>
          <a:xfrm>
            <a:off x="431801" y="3315813"/>
            <a:ext cx="9872260" cy="656205"/>
          </a:xfrm>
          <a:prstGeom prst="rect">
            <a:avLst/>
          </a:prstGeom>
          <a:noFill/>
        </p:spPr>
        <p:txBody>
          <a:bodyPr wrap="square" rtlCol="0">
            <a:spAutoFit/>
          </a:bodyPr>
          <a:lstStyle/>
          <a:p>
            <a:pPr>
              <a:lnSpc>
                <a:spcPts val="1520"/>
              </a:lnSpc>
            </a:pPr>
            <a:r>
              <a:rPr lang="en-IN" sz="1100" dirty="0">
                <a:latin typeface="Montserrat" pitchFamily="2" charset="77"/>
              </a:rPr>
              <a:t>Want more?</a:t>
            </a:r>
          </a:p>
          <a:p>
            <a:pPr>
              <a:lnSpc>
                <a:spcPts val="1520"/>
              </a:lnSpc>
            </a:pPr>
            <a:r>
              <a:rPr lang="en-IN" sz="1100" dirty="0">
                <a:latin typeface="Montserrat" pitchFamily="2" charset="77"/>
              </a:rPr>
              <a:t>Another exciting feature here is that you can install your Pinterest app in your Shopify account to add your name and profile picture to Pins from your Shopify store.</a:t>
            </a:r>
          </a:p>
        </p:txBody>
      </p:sp>
      <p:pic>
        <p:nvPicPr>
          <p:cNvPr id="11266" name="Picture 2" descr="Claim your Instagram,Youtube, Etsy and Shopify account">
            <a:extLst>
              <a:ext uri="{FF2B5EF4-FFF2-40B4-BE49-F238E27FC236}">
                <a16:creationId xmlns:a16="http://schemas.microsoft.com/office/drawing/2014/main" id="{5CF3EA7A-39C7-BA4C-9714-D846049D18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0984" y="1079668"/>
            <a:ext cx="4191494" cy="2008424"/>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21E4DB7-3D12-0444-A82B-E5F1ACF20C5D}"/>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10</a:t>
            </a:r>
          </a:p>
        </p:txBody>
      </p:sp>
    </p:spTree>
    <p:extLst>
      <p:ext uri="{BB962C8B-B14F-4D97-AF65-F5344CB8AC3E}">
        <p14:creationId xmlns:p14="http://schemas.microsoft.com/office/powerpoint/2010/main" val="12188293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5EA033-0155-CE42-9E1E-40BC2285D3A0}"/>
              </a:ext>
            </a:extLst>
          </p:cNvPr>
          <p:cNvSpPr txBox="1"/>
          <p:nvPr/>
        </p:nvSpPr>
        <p:spPr>
          <a:xfrm>
            <a:off x="431800" y="977900"/>
            <a:ext cx="9183924" cy="830997"/>
          </a:xfrm>
          <a:prstGeom prst="rect">
            <a:avLst/>
          </a:prstGeom>
          <a:noFill/>
        </p:spPr>
        <p:txBody>
          <a:bodyPr wrap="none" rtlCol="0">
            <a:spAutoFit/>
          </a:bodyPr>
          <a:lstStyle/>
          <a:p>
            <a:r>
              <a:rPr lang="en-IN" sz="2400" b="1" dirty="0">
                <a:latin typeface="Montserrat" pitchFamily="2" charset="77"/>
              </a:rPr>
              <a:t>HOW TO INCREASE TRAFFIC ON PINTEREST AND DRIVE</a:t>
            </a:r>
          </a:p>
          <a:p>
            <a:r>
              <a:rPr lang="en-IN" sz="2400" b="1" dirty="0">
                <a:latin typeface="Montserrat" pitchFamily="2" charset="77"/>
              </a:rPr>
              <a:t>MORE ENGAGEMENT</a:t>
            </a:r>
          </a:p>
        </p:txBody>
      </p:sp>
      <p:sp>
        <p:nvSpPr>
          <p:cNvPr id="4" name="TextBox 3">
            <a:extLst>
              <a:ext uri="{FF2B5EF4-FFF2-40B4-BE49-F238E27FC236}">
                <a16:creationId xmlns:a16="http://schemas.microsoft.com/office/drawing/2014/main" id="{874EEE83-E3D8-2548-BAD0-1C3B8F4BC425}"/>
              </a:ext>
            </a:extLst>
          </p:cNvPr>
          <p:cNvSpPr txBox="1"/>
          <p:nvPr/>
        </p:nvSpPr>
        <p:spPr>
          <a:xfrm>
            <a:off x="431800" y="2386835"/>
            <a:ext cx="4710043" cy="4118692"/>
          </a:xfrm>
          <a:prstGeom prst="rect">
            <a:avLst/>
          </a:prstGeom>
          <a:noFill/>
        </p:spPr>
        <p:txBody>
          <a:bodyPr wrap="square" rtlCol="0">
            <a:spAutoFit/>
          </a:bodyPr>
          <a:lstStyle/>
          <a:p>
            <a:pPr>
              <a:lnSpc>
                <a:spcPts val="1520"/>
              </a:lnSpc>
            </a:pPr>
            <a:r>
              <a:rPr lang="en-IN" sz="1100" dirty="0">
                <a:latin typeface="Montserrat" pitchFamily="2" charset="77"/>
              </a:rPr>
              <a:t>Engagement is the name of the game on Pinterest. If you’re continuously generating engagement and traffic on your Pinterest profile, it’ll quickly translate into business and revenue growth. </a:t>
            </a:r>
          </a:p>
          <a:p>
            <a:pPr>
              <a:lnSpc>
                <a:spcPts val="1520"/>
              </a:lnSpc>
            </a:pPr>
            <a:br>
              <a:rPr lang="en-IN" sz="1100" dirty="0">
                <a:latin typeface="Montserrat" pitchFamily="2" charset="77"/>
              </a:rPr>
            </a:br>
            <a:r>
              <a:rPr lang="en-IN" sz="1100" dirty="0">
                <a:latin typeface="Montserrat" pitchFamily="2" charset="77"/>
              </a:rPr>
              <a:t>And one of the most sure-fire ways to do that is Fresh Pins. Fresh pins can drive crazy amounts of traffic to your website or blog. </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Pinterest attracts users who come there to discover new ideas and content, so it's easy to see why fresh pins get more visibility and traffic on Pinterest. </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So, the answer to getting more traffic is pretty clear right now - more fresh pins. </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But more is not necessarily better in this case. Simple and plain fresh pins with just image and a text overlay doesn’t do much to excite users and generate engagement. </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So, the focus here should be on user-first. Consistently, generate</a:t>
            </a:r>
          </a:p>
        </p:txBody>
      </p:sp>
      <p:sp>
        <p:nvSpPr>
          <p:cNvPr id="6" name="TextBox 5">
            <a:extLst>
              <a:ext uri="{FF2B5EF4-FFF2-40B4-BE49-F238E27FC236}">
                <a16:creationId xmlns:a16="http://schemas.microsoft.com/office/drawing/2014/main" id="{E7D89606-E1B0-3147-AF90-EFE8B76A116E}"/>
              </a:ext>
            </a:extLst>
          </p:cNvPr>
          <p:cNvSpPr txBox="1"/>
          <p:nvPr/>
        </p:nvSpPr>
        <p:spPr>
          <a:xfrm>
            <a:off x="5549971" y="4515891"/>
            <a:ext cx="4710042" cy="2002728"/>
          </a:xfrm>
          <a:prstGeom prst="rect">
            <a:avLst/>
          </a:prstGeom>
          <a:noFill/>
        </p:spPr>
        <p:txBody>
          <a:bodyPr wrap="square" rtlCol="0">
            <a:spAutoFit/>
          </a:bodyPr>
          <a:lstStyle/>
          <a:p>
            <a:pPr>
              <a:lnSpc>
                <a:spcPts val="1520"/>
              </a:lnSpc>
            </a:pPr>
            <a:r>
              <a:rPr lang="en-IN" sz="1100" dirty="0">
                <a:latin typeface="Montserrat" pitchFamily="2" charset="77"/>
              </a:rPr>
              <a:t>content that users like and want to interact with. After all, no one likes to see the same old 5-6 pins again and again with slight changes in design or text. </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In content marketing, the trend has been to create content in multiple formats. Some people want to read blog posts, while others want to watch videos or listen to podcasts.</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The same principle can be applied to Pinterest, where different users prefer different types of content.</a:t>
            </a:r>
          </a:p>
        </p:txBody>
      </p:sp>
      <p:cxnSp>
        <p:nvCxnSpPr>
          <p:cNvPr id="5" name="Straight Connector 4">
            <a:extLst>
              <a:ext uri="{FF2B5EF4-FFF2-40B4-BE49-F238E27FC236}">
                <a16:creationId xmlns:a16="http://schemas.microsoft.com/office/drawing/2014/main" id="{5ABFDC41-1829-3A4A-88BB-25AF46C70879}"/>
              </a:ext>
            </a:extLst>
          </p:cNvPr>
          <p:cNvCxnSpPr>
            <a:cxnSpLocks/>
          </p:cNvCxnSpPr>
          <p:nvPr/>
        </p:nvCxnSpPr>
        <p:spPr>
          <a:xfrm>
            <a:off x="520700" y="2002556"/>
            <a:ext cx="3200400" cy="0"/>
          </a:xfrm>
          <a:prstGeom prst="line">
            <a:avLst/>
          </a:prstGeom>
          <a:ln w="38100">
            <a:solidFill>
              <a:srgbClr val="CB1F24"/>
            </a:solidFill>
          </a:ln>
        </p:spPr>
        <p:style>
          <a:lnRef idx="1">
            <a:schemeClr val="accent1"/>
          </a:lnRef>
          <a:fillRef idx="0">
            <a:schemeClr val="accent1"/>
          </a:fillRef>
          <a:effectRef idx="0">
            <a:schemeClr val="accent1"/>
          </a:effectRef>
          <a:fontRef idx="minor">
            <a:schemeClr val="tx1"/>
          </a:fontRef>
        </p:style>
      </p:cxnSp>
      <p:pic>
        <p:nvPicPr>
          <p:cNvPr id="13314" name="Picture 2" descr="Examples-of-pins">
            <a:extLst>
              <a:ext uri="{FF2B5EF4-FFF2-40B4-BE49-F238E27FC236}">
                <a16:creationId xmlns:a16="http://schemas.microsoft.com/office/drawing/2014/main" id="{23608A56-2D77-B645-A824-FF0FA308F9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5506" y="2427184"/>
            <a:ext cx="3813341" cy="1906671"/>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AFA1DDD3-3BA9-E14D-ACBC-75A3F8A22657}"/>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11</a:t>
            </a:r>
          </a:p>
        </p:txBody>
      </p:sp>
    </p:spTree>
    <p:extLst>
      <p:ext uri="{BB962C8B-B14F-4D97-AF65-F5344CB8AC3E}">
        <p14:creationId xmlns:p14="http://schemas.microsoft.com/office/powerpoint/2010/main" val="936034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4EEE83-E3D8-2548-BAD0-1C3B8F4BC425}"/>
              </a:ext>
            </a:extLst>
          </p:cNvPr>
          <p:cNvSpPr txBox="1"/>
          <p:nvPr/>
        </p:nvSpPr>
        <p:spPr>
          <a:xfrm>
            <a:off x="431800" y="998517"/>
            <a:ext cx="7065133" cy="1040926"/>
          </a:xfrm>
          <a:prstGeom prst="rect">
            <a:avLst/>
          </a:prstGeom>
          <a:noFill/>
        </p:spPr>
        <p:txBody>
          <a:bodyPr wrap="square" rtlCol="0">
            <a:spAutoFit/>
          </a:bodyPr>
          <a:lstStyle/>
          <a:p>
            <a:pPr>
              <a:lnSpc>
                <a:spcPts val="1520"/>
              </a:lnSpc>
            </a:pPr>
            <a:r>
              <a:rPr lang="en-IN" sz="1100" dirty="0">
                <a:latin typeface="Montserrat" pitchFamily="2" charset="77"/>
              </a:rPr>
              <a:t>These types can include infographics, lists, charts, tables, and graphs (just to name a few). And as a Pinterest creator, it’s essential to give users what they want.</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So, to get your Pinterest marketing strategy rolling, here are some different type of pin ideas that go beyond the ordinary and capture the user’s attention. </a:t>
            </a:r>
          </a:p>
        </p:txBody>
      </p:sp>
      <p:sp>
        <p:nvSpPr>
          <p:cNvPr id="8" name="TextBox 7">
            <a:extLst>
              <a:ext uri="{FF2B5EF4-FFF2-40B4-BE49-F238E27FC236}">
                <a16:creationId xmlns:a16="http://schemas.microsoft.com/office/drawing/2014/main" id="{48FE72D2-6315-0343-A050-11552BCCBBF8}"/>
              </a:ext>
            </a:extLst>
          </p:cNvPr>
          <p:cNvSpPr txBox="1"/>
          <p:nvPr/>
        </p:nvSpPr>
        <p:spPr>
          <a:xfrm>
            <a:off x="431800" y="2320902"/>
            <a:ext cx="6965287" cy="2579809"/>
          </a:xfrm>
          <a:prstGeom prst="rect">
            <a:avLst/>
          </a:prstGeom>
          <a:noFill/>
        </p:spPr>
        <p:txBody>
          <a:bodyPr wrap="square" rtlCol="0">
            <a:spAutoFit/>
          </a:bodyPr>
          <a:lstStyle/>
          <a:p>
            <a:pPr>
              <a:lnSpc>
                <a:spcPts val="1520"/>
              </a:lnSpc>
            </a:pPr>
            <a:r>
              <a:rPr lang="en-IN" sz="1400" b="1" dirty="0">
                <a:solidFill>
                  <a:srgbClr val="CB1F24"/>
                </a:solidFill>
                <a:latin typeface="Montserrat" pitchFamily="2" charset="77"/>
              </a:rPr>
              <a:t>Pin type #1: Simple infographic pins</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It’s not surprising that infographics have consistently performed well on Pinterest. </a:t>
            </a:r>
            <a:r>
              <a:rPr lang="en-IN" sz="1100" b="1" dirty="0">
                <a:latin typeface="Montserrat SemiBold" pitchFamily="2" charset="77"/>
              </a:rPr>
              <a:t>When someone doesn’t feel like diving into a long post or is only in the research phase</a:t>
            </a:r>
            <a:r>
              <a:rPr lang="en-IN" sz="1100" dirty="0">
                <a:latin typeface="Montserrat" pitchFamily="2" charset="77"/>
              </a:rPr>
              <a:t>, they can easily save the pin for later consumption.</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But what may come as a surprise is the fact that very simple information graphics can work just as well as their more elaborate counterparts.</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Also, you don’t need to hire a graphic design artist every time you want to produce one.</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Canva has dozens of</a:t>
            </a:r>
            <a:r>
              <a:rPr lang="en-IN" sz="1100" dirty="0">
                <a:latin typeface="Montserrat" pitchFamily="2" charset="77"/>
                <a:hlinkClick r:id="rId2"/>
              </a:rPr>
              <a:t> </a:t>
            </a:r>
            <a:r>
              <a:rPr lang="en-IN" sz="1100" u="sng" dirty="0">
                <a:latin typeface="Montserrat" pitchFamily="2" charset="77"/>
                <a:hlinkClick r:id="rId2"/>
              </a:rPr>
              <a:t>infographic templates</a:t>
            </a:r>
            <a:r>
              <a:rPr lang="en-IN" sz="1100" dirty="0">
                <a:latin typeface="Montserrat" pitchFamily="2" charset="77"/>
              </a:rPr>
              <a:t> that you can customize with 10 or 15 minutes of work. An example of a simple infographic template would be this guide on cooking steak:</a:t>
            </a:r>
          </a:p>
        </p:txBody>
      </p:sp>
      <p:pic>
        <p:nvPicPr>
          <p:cNvPr id="15362" name="Picture 2" descr="Examples-of-pins">
            <a:extLst>
              <a:ext uri="{FF2B5EF4-FFF2-40B4-BE49-F238E27FC236}">
                <a16:creationId xmlns:a16="http://schemas.microsoft.com/office/drawing/2014/main" id="{5C3B039F-9234-7F44-AB8A-1D39C6A411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98" y="1012947"/>
            <a:ext cx="2256549" cy="5694585"/>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46FFDF5-E35B-104C-A1F5-93B813A7DB69}"/>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12</a:t>
            </a:r>
          </a:p>
        </p:txBody>
      </p:sp>
    </p:spTree>
    <p:extLst>
      <p:ext uri="{BB962C8B-B14F-4D97-AF65-F5344CB8AC3E}">
        <p14:creationId xmlns:p14="http://schemas.microsoft.com/office/powerpoint/2010/main" val="4116778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4EEE83-E3D8-2548-BAD0-1C3B8F4BC425}"/>
              </a:ext>
            </a:extLst>
          </p:cNvPr>
          <p:cNvSpPr txBox="1"/>
          <p:nvPr/>
        </p:nvSpPr>
        <p:spPr>
          <a:xfrm>
            <a:off x="3062550" y="1025891"/>
            <a:ext cx="7211114" cy="271485"/>
          </a:xfrm>
          <a:prstGeom prst="rect">
            <a:avLst/>
          </a:prstGeom>
          <a:noFill/>
        </p:spPr>
        <p:txBody>
          <a:bodyPr wrap="square" rtlCol="0">
            <a:spAutoFit/>
          </a:bodyPr>
          <a:lstStyle/>
          <a:p>
            <a:pPr>
              <a:lnSpc>
                <a:spcPts val="1520"/>
              </a:lnSpc>
            </a:pPr>
            <a:r>
              <a:rPr lang="en-IN" sz="1100" dirty="0">
                <a:latin typeface="Montserrat" pitchFamily="2" charset="77"/>
              </a:rPr>
              <a:t>In fact, I quickly modified this template to create an infographic on</a:t>
            </a:r>
            <a:r>
              <a:rPr lang="en-IN" sz="1100" dirty="0">
                <a:latin typeface="Montserrat" pitchFamily="2" charset="77"/>
                <a:hlinkClick r:id="rId2"/>
              </a:rPr>
              <a:t> </a:t>
            </a:r>
            <a:r>
              <a:rPr lang="en-IN" sz="1100" u="sng" dirty="0">
                <a:latin typeface="Montserrat" pitchFamily="2" charset="77"/>
                <a:hlinkClick r:id="rId2"/>
              </a:rPr>
              <a:t>financial rules of thumb</a:t>
            </a:r>
            <a:r>
              <a:rPr lang="en-IN" sz="1100" dirty="0">
                <a:latin typeface="Montserrat" pitchFamily="2" charset="77"/>
              </a:rPr>
              <a:t>:</a:t>
            </a:r>
          </a:p>
        </p:txBody>
      </p:sp>
      <p:sp>
        <p:nvSpPr>
          <p:cNvPr id="6" name="TextBox 5">
            <a:extLst>
              <a:ext uri="{FF2B5EF4-FFF2-40B4-BE49-F238E27FC236}">
                <a16:creationId xmlns:a16="http://schemas.microsoft.com/office/drawing/2014/main" id="{E7D89606-E1B0-3147-AF90-EFE8B76A116E}"/>
              </a:ext>
            </a:extLst>
          </p:cNvPr>
          <p:cNvSpPr txBox="1"/>
          <p:nvPr/>
        </p:nvSpPr>
        <p:spPr>
          <a:xfrm>
            <a:off x="3062550" y="3629736"/>
            <a:ext cx="7107380" cy="2332946"/>
          </a:xfrm>
          <a:prstGeom prst="rect">
            <a:avLst/>
          </a:prstGeom>
          <a:noFill/>
        </p:spPr>
        <p:txBody>
          <a:bodyPr wrap="square" rtlCol="0">
            <a:spAutoFit/>
          </a:bodyPr>
          <a:lstStyle/>
          <a:p>
            <a:pPr>
              <a:lnSpc>
                <a:spcPts val="1580"/>
              </a:lnSpc>
            </a:pPr>
            <a:r>
              <a:rPr lang="en-IN" sz="1400" b="1" dirty="0">
                <a:solidFill>
                  <a:srgbClr val="CB1F24"/>
                </a:solidFill>
                <a:latin typeface="Montserrat" pitchFamily="2" charset="77"/>
              </a:rPr>
              <a:t>Pin type #2: List pins</a:t>
            </a:r>
          </a:p>
          <a:p>
            <a:pPr>
              <a:lnSpc>
                <a:spcPts val="1580"/>
              </a:lnSpc>
            </a:pPr>
            <a:endParaRPr lang="en-IN" sz="1400" b="1" dirty="0">
              <a:solidFill>
                <a:srgbClr val="CB1F24"/>
              </a:solidFill>
              <a:latin typeface="Montserrat" pitchFamily="2" charset="77"/>
            </a:endParaRPr>
          </a:p>
          <a:p>
            <a:pPr>
              <a:lnSpc>
                <a:spcPts val="1580"/>
              </a:lnSpc>
            </a:pPr>
            <a:r>
              <a:rPr lang="en-IN" sz="1100" dirty="0">
                <a:latin typeface="Montserrat" pitchFamily="2" charset="77"/>
              </a:rPr>
              <a:t>Some of my all-time top Pins — in terms of both saves and link clicks — are list Pins.</a:t>
            </a:r>
          </a:p>
          <a:p>
            <a:pPr>
              <a:lnSpc>
                <a:spcPts val="1580"/>
              </a:lnSpc>
            </a:pPr>
            <a:endParaRPr lang="en-IN" sz="1100" dirty="0">
              <a:latin typeface="Montserrat" pitchFamily="2" charset="77"/>
            </a:endParaRPr>
          </a:p>
          <a:p>
            <a:pPr>
              <a:lnSpc>
                <a:spcPts val="1580"/>
              </a:lnSpc>
            </a:pPr>
            <a:r>
              <a:rPr lang="en-IN" sz="1100" dirty="0">
                <a:latin typeface="Montserrat" pitchFamily="2" charset="77"/>
              </a:rPr>
              <a:t>Fortunately, list Pins couldn’t be easier to create as they contain a headline plus a list.</a:t>
            </a:r>
          </a:p>
          <a:p>
            <a:pPr>
              <a:lnSpc>
                <a:spcPts val="1580"/>
              </a:lnSpc>
            </a:pPr>
            <a:endParaRPr lang="en-IN" sz="1100" dirty="0">
              <a:latin typeface="Montserrat" pitchFamily="2" charset="77"/>
            </a:endParaRPr>
          </a:p>
          <a:p>
            <a:pPr>
              <a:lnSpc>
                <a:spcPts val="1580"/>
              </a:lnSpc>
            </a:pPr>
            <a:r>
              <a:rPr lang="en-IN" sz="1100" dirty="0">
                <a:latin typeface="Montserrat" pitchFamily="2" charset="77"/>
              </a:rPr>
              <a:t>This method works great for any list post that you have on your blog. Just take the different list items on the post and embed them into an image.</a:t>
            </a:r>
          </a:p>
          <a:p>
            <a:pPr>
              <a:lnSpc>
                <a:spcPts val="1580"/>
              </a:lnSpc>
            </a:pPr>
            <a:endParaRPr lang="en-IN" sz="1100" dirty="0">
              <a:latin typeface="Montserrat" pitchFamily="2" charset="77"/>
            </a:endParaRPr>
          </a:p>
          <a:p>
            <a:pPr>
              <a:lnSpc>
                <a:spcPts val="1580"/>
              </a:lnSpc>
            </a:pPr>
            <a:r>
              <a:rPr lang="en-IN" sz="1100" dirty="0">
                <a:latin typeface="Montserrat" pitchFamily="2" charset="77"/>
              </a:rPr>
              <a:t>For example, over time, I’ve created multiple list Pins for a post I have on</a:t>
            </a:r>
            <a:r>
              <a:rPr lang="en-IN" sz="1100" dirty="0">
                <a:latin typeface="Montserrat" pitchFamily="2" charset="77"/>
                <a:hlinkClick r:id="rId3"/>
              </a:rPr>
              <a:t> </a:t>
            </a:r>
            <a:r>
              <a:rPr lang="en-IN" sz="1100" u="sng" dirty="0">
                <a:latin typeface="Montserrat" pitchFamily="2" charset="77"/>
                <a:hlinkClick r:id="rId3"/>
              </a:rPr>
              <a:t>different online jobs</a:t>
            </a:r>
            <a:r>
              <a:rPr lang="en-IN" sz="1100" dirty="0">
                <a:latin typeface="Montserrat" pitchFamily="2" charset="77"/>
              </a:rPr>
              <a:t>, which has resulted in over 60,000 total saves to the URL.</a:t>
            </a:r>
          </a:p>
        </p:txBody>
      </p:sp>
      <p:sp>
        <p:nvSpPr>
          <p:cNvPr id="8" name="TextBox 7">
            <a:extLst>
              <a:ext uri="{FF2B5EF4-FFF2-40B4-BE49-F238E27FC236}">
                <a16:creationId xmlns:a16="http://schemas.microsoft.com/office/drawing/2014/main" id="{48FE72D2-6315-0343-A050-11552BCCBBF8}"/>
              </a:ext>
            </a:extLst>
          </p:cNvPr>
          <p:cNvSpPr txBox="1"/>
          <p:nvPr/>
        </p:nvSpPr>
        <p:spPr>
          <a:xfrm>
            <a:off x="3051805" y="1365555"/>
            <a:ext cx="7006597" cy="2127762"/>
          </a:xfrm>
          <a:prstGeom prst="rect">
            <a:avLst/>
          </a:prstGeom>
          <a:noFill/>
        </p:spPr>
        <p:txBody>
          <a:bodyPr wrap="square" rtlCol="0">
            <a:spAutoFit/>
          </a:bodyPr>
          <a:lstStyle/>
          <a:p>
            <a:pPr>
              <a:lnSpc>
                <a:spcPts val="1580"/>
              </a:lnSpc>
            </a:pPr>
            <a:r>
              <a:rPr lang="en-IN" sz="1100" b="1" dirty="0">
                <a:latin typeface="Montserrat" pitchFamily="2" charset="77"/>
              </a:rPr>
              <a:t>This URL now has over 128,000 saves</a:t>
            </a:r>
            <a:r>
              <a:rPr lang="en-IN" sz="1100" dirty="0">
                <a:latin typeface="Montserrat" pitchFamily="2" charset="77"/>
              </a:rPr>
              <a:t>.</a:t>
            </a:r>
          </a:p>
          <a:p>
            <a:pPr>
              <a:lnSpc>
                <a:spcPts val="1580"/>
              </a:lnSpc>
            </a:pPr>
            <a:endParaRPr lang="en-IN" sz="1100" dirty="0">
              <a:latin typeface="Montserrat" pitchFamily="2" charset="77"/>
            </a:endParaRPr>
          </a:p>
          <a:p>
            <a:pPr>
              <a:lnSpc>
                <a:spcPts val="1580"/>
              </a:lnSpc>
            </a:pPr>
            <a:r>
              <a:rPr lang="en-IN" sz="1100" dirty="0">
                <a:latin typeface="Montserrat" pitchFamily="2" charset="77"/>
              </a:rPr>
              <a:t>I categorize infographics as graphics that display an entire idea or post in one image. This information gets a lot of saves and therefore tells Pinterest that the content is valuable.</a:t>
            </a:r>
          </a:p>
          <a:p>
            <a:pPr>
              <a:lnSpc>
                <a:spcPts val="1580"/>
              </a:lnSpc>
            </a:pPr>
            <a:endParaRPr lang="en-IN" sz="1100" dirty="0">
              <a:latin typeface="Montserrat" pitchFamily="2" charset="77"/>
            </a:endParaRPr>
          </a:p>
          <a:p>
            <a:pPr>
              <a:lnSpc>
                <a:spcPts val="1580"/>
              </a:lnSpc>
            </a:pPr>
            <a:r>
              <a:rPr lang="en-IN" sz="1100" dirty="0">
                <a:latin typeface="Montserrat" pitchFamily="2" charset="77"/>
              </a:rPr>
              <a:t>And </a:t>
            </a:r>
            <a:r>
              <a:rPr lang="en-IN" sz="1100" b="1" dirty="0">
                <a:latin typeface="Montserrat SemiBold" pitchFamily="2" charset="77"/>
              </a:rPr>
              <a:t>while the click-through rate can be lower for infographics than for other types of Pins, they tend to reach many people</a:t>
            </a:r>
            <a:r>
              <a:rPr lang="en-IN" sz="1100" dirty="0">
                <a:latin typeface="Montserrat" pitchFamily="2" charset="77"/>
              </a:rPr>
              <a:t>. That means they’ll still bring a significant number of visitors to your site.</a:t>
            </a:r>
          </a:p>
          <a:p>
            <a:pPr>
              <a:lnSpc>
                <a:spcPts val="1580"/>
              </a:lnSpc>
            </a:pPr>
            <a:endParaRPr lang="en-IN" sz="1100" dirty="0">
              <a:latin typeface="Montserrat" pitchFamily="2" charset="77"/>
            </a:endParaRPr>
          </a:p>
          <a:p>
            <a:pPr>
              <a:lnSpc>
                <a:spcPts val="1580"/>
              </a:lnSpc>
            </a:pPr>
            <a:r>
              <a:rPr lang="en-IN" sz="1100" dirty="0">
                <a:latin typeface="Montserrat" pitchFamily="2" charset="77"/>
              </a:rPr>
              <a:t>Interesting Read:</a:t>
            </a:r>
            <a:r>
              <a:rPr lang="en-IN" sz="1100" dirty="0">
                <a:latin typeface="Montserrat" pitchFamily="2" charset="77"/>
                <a:hlinkClick r:id="rId4"/>
              </a:rPr>
              <a:t> </a:t>
            </a:r>
            <a:r>
              <a:rPr lang="en-IN" sz="1100" u="sng" dirty="0">
                <a:latin typeface="Montserrat" pitchFamily="2" charset="77"/>
                <a:hlinkClick r:id="rId4"/>
              </a:rPr>
              <a:t>5 Types of Interactive Content That Will Help You Stand Out</a:t>
            </a:r>
            <a:endParaRPr lang="en-IN" sz="1100" dirty="0">
              <a:latin typeface="Montserrat" pitchFamily="2" charset="77"/>
            </a:endParaRPr>
          </a:p>
        </p:txBody>
      </p:sp>
      <p:pic>
        <p:nvPicPr>
          <p:cNvPr id="17410" name="Picture 2" descr="rules-ot-thumb">
            <a:extLst>
              <a:ext uri="{FF2B5EF4-FFF2-40B4-BE49-F238E27FC236}">
                <a16:creationId xmlns:a16="http://schemas.microsoft.com/office/drawing/2014/main" id="{D4E137CF-1C0C-BF4A-98CF-BFE90AD8A78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976"/>
          <a:stretch/>
        </p:blipFill>
        <p:spPr bwMode="auto">
          <a:xfrm>
            <a:off x="527333" y="998516"/>
            <a:ext cx="2270458" cy="5681335"/>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1DB083B-A672-B440-8BED-C2BCAA25EA4E}"/>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13</a:t>
            </a:r>
          </a:p>
        </p:txBody>
      </p:sp>
    </p:spTree>
    <p:extLst>
      <p:ext uri="{BB962C8B-B14F-4D97-AF65-F5344CB8AC3E}">
        <p14:creationId xmlns:p14="http://schemas.microsoft.com/office/powerpoint/2010/main" val="605165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4EEE83-E3D8-2548-BAD0-1C3B8F4BC425}"/>
              </a:ext>
            </a:extLst>
          </p:cNvPr>
          <p:cNvSpPr txBox="1"/>
          <p:nvPr/>
        </p:nvSpPr>
        <p:spPr>
          <a:xfrm>
            <a:off x="3944203" y="971299"/>
            <a:ext cx="6250677" cy="1233286"/>
          </a:xfrm>
          <a:prstGeom prst="rect">
            <a:avLst/>
          </a:prstGeom>
          <a:noFill/>
        </p:spPr>
        <p:txBody>
          <a:bodyPr wrap="square" rtlCol="0">
            <a:spAutoFit/>
          </a:bodyPr>
          <a:lstStyle/>
          <a:p>
            <a:pPr>
              <a:lnSpc>
                <a:spcPts val="1520"/>
              </a:lnSpc>
            </a:pPr>
            <a:r>
              <a:rPr lang="en-IN" sz="1100" b="1" dirty="0">
                <a:latin typeface="Montserrat SemiBold" pitchFamily="2" charset="77"/>
              </a:rPr>
              <a:t>While this method works great for list-specific posts, often, you can create list Pins based on one section of a post that’s not a dedicated list post.</a:t>
            </a:r>
          </a:p>
          <a:p>
            <a:pPr>
              <a:lnSpc>
                <a:spcPts val="1520"/>
              </a:lnSpc>
            </a:pPr>
            <a:endParaRPr lang="en-IN" sz="1100" b="1" dirty="0">
              <a:latin typeface="Montserrat SemiBold" pitchFamily="2" charset="77"/>
            </a:endParaRPr>
          </a:p>
          <a:p>
            <a:pPr>
              <a:lnSpc>
                <a:spcPts val="1520"/>
              </a:lnSpc>
            </a:pPr>
            <a:r>
              <a:rPr lang="en-IN" sz="1100" dirty="0">
                <a:latin typeface="Montserrat" pitchFamily="2" charset="77"/>
              </a:rPr>
              <a:t>Sticking with the steak example: along with the recipe, you might have a section in the post on tips for making the perfect steak. Even short, that list of tips can make for another type of pin that users like to save.</a:t>
            </a:r>
          </a:p>
        </p:txBody>
      </p:sp>
      <p:sp>
        <p:nvSpPr>
          <p:cNvPr id="6" name="TextBox 5">
            <a:extLst>
              <a:ext uri="{FF2B5EF4-FFF2-40B4-BE49-F238E27FC236}">
                <a16:creationId xmlns:a16="http://schemas.microsoft.com/office/drawing/2014/main" id="{E7D89606-E1B0-3147-AF90-EFE8B76A116E}"/>
              </a:ext>
            </a:extLst>
          </p:cNvPr>
          <p:cNvSpPr txBox="1"/>
          <p:nvPr/>
        </p:nvSpPr>
        <p:spPr>
          <a:xfrm>
            <a:off x="3944201" y="2346846"/>
            <a:ext cx="6250677" cy="4311052"/>
          </a:xfrm>
          <a:prstGeom prst="rect">
            <a:avLst/>
          </a:prstGeom>
          <a:noFill/>
        </p:spPr>
        <p:txBody>
          <a:bodyPr wrap="square" rtlCol="0">
            <a:spAutoFit/>
          </a:bodyPr>
          <a:lstStyle/>
          <a:p>
            <a:pPr>
              <a:lnSpc>
                <a:spcPts val="1520"/>
              </a:lnSpc>
            </a:pPr>
            <a:r>
              <a:rPr lang="en-IN" sz="1400" b="1" dirty="0">
                <a:solidFill>
                  <a:srgbClr val="CB1F24"/>
                </a:solidFill>
                <a:latin typeface="Montserrat" pitchFamily="2" charset="77"/>
              </a:rPr>
              <a:t>Pin type #3: Charts, tables, and graph pins</a:t>
            </a:r>
          </a:p>
          <a:p>
            <a:pPr>
              <a:lnSpc>
                <a:spcPts val="1520"/>
              </a:lnSpc>
            </a:pPr>
            <a:endParaRPr lang="en-IN" sz="1400" b="1" dirty="0">
              <a:solidFill>
                <a:srgbClr val="CB1F24"/>
              </a:solidFill>
              <a:latin typeface="Montserrat" pitchFamily="2" charset="77"/>
            </a:endParaRPr>
          </a:p>
          <a:p>
            <a:pPr>
              <a:lnSpc>
                <a:spcPts val="1520"/>
              </a:lnSpc>
            </a:pPr>
            <a:r>
              <a:rPr lang="en-IN" sz="1100" dirty="0">
                <a:latin typeface="Montserrat" pitchFamily="2" charset="77"/>
              </a:rPr>
              <a:t>Charts, tables, and graphs are another way to present information that’s helpful to Pinterest users.</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What you’re looking for are ideas that overlap with your blog post’s intent.</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For example, a post on cooking steak could have a chart about the different temperatures for cooking steak and the estimated cooking time needed for each temperature.</a:t>
            </a:r>
          </a:p>
          <a:p>
            <a:pPr>
              <a:lnSpc>
                <a:spcPts val="1520"/>
              </a:lnSpc>
            </a:pPr>
            <a:endParaRPr lang="en-IN" sz="1100" dirty="0">
              <a:latin typeface="Montserrat" pitchFamily="2" charset="77"/>
            </a:endParaRPr>
          </a:p>
          <a:p>
            <a:pPr>
              <a:lnSpc>
                <a:spcPts val="1520"/>
              </a:lnSpc>
            </a:pPr>
            <a:r>
              <a:rPr lang="en-IN" sz="1100" b="1" dirty="0">
                <a:latin typeface="Montserrat SemiBold" pitchFamily="2" charset="77"/>
              </a:rPr>
              <a:t>This gives you another angle and more keywords to potentially rank for to attract readers to your website.</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Closely related are graphs and tables, which offer another way to display helpful information easily.</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I’ve found that comparison tables do quite well.</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A good tip here is to go to the Pinterest search bar and enter your main keyword plus the term “vs.” This will show you different comparisons that users are actively searching on Pinterest.</a:t>
            </a:r>
          </a:p>
        </p:txBody>
      </p:sp>
      <p:pic>
        <p:nvPicPr>
          <p:cNvPr id="19458" name="Picture 2" descr="33-legit-online-jogs">
            <a:extLst>
              <a:ext uri="{FF2B5EF4-FFF2-40B4-BE49-F238E27FC236}">
                <a16:creationId xmlns:a16="http://schemas.microsoft.com/office/drawing/2014/main" id="{1CEF7991-90B8-6045-8A9B-B2634375E0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933" y="1025891"/>
            <a:ext cx="3235882" cy="4856373"/>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AC88E2D-B0A8-A540-892C-82646EE0B676}"/>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14</a:t>
            </a:r>
          </a:p>
        </p:txBody>
      </p:sp>
    </p:spTree>
    <p:extLst>
      <p:ext uri="{BB962C8B-B14F-4D97-AF65-F5344CB8AC3E}">
        <p14:creationId xmlns:p14="http://schemas.microsoft.com/office/powerpoint/2010/main" val="1117130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4EEE83-E3D8-2548-BAD0-1C3B8F4BC425}"/>
              </a:ext>
            </a:extLst>
          </p:cNvPr>
          <p:cNvSpPr txBox="1"/>
          <p:nvPr/>
        </p:nvSpPr>
        <p:spPr>
          <a:xfrm>
            <a:off x="431800" y="3344148"/>
            <a:ext cx="4710043" cy="3153684"/>
          </a:xfrm>
          <a:prstGeom prst="rect">
            <a:avLst/>
          </a:prstGeom>
          <a:noFill/>
        </p:spPr>
        <p:txBody>
          <a:bodyPr wrap="square" rtlCol="0">
            <a:spAutoFit/>
          </a:bodyPr>
          <a:lstStyle/>
          <a:p>
            <a:pPr>
              <a:lnSpc>
                <a:spcPts val="1620"/>
              </a:lnSpc>
            </a:pPr>
            <a:r>
              <a:rPr lang="en-IN" sz="1100" dirty="0">
                <a:latin typeface="Montserrat" pitchFamily="2" charset="77"/>
              </a:rPr>
              <a:t>Since this is information users are actively searching for, it’s not a bad idea to insert sections into your article about these specific topics.</a:t>
            </a:r>
          </a:p>
          <a:p>
            <a:pPr>
              <a:lnSpc>
                <a:spcPts val="1620"/>
              </a:lnSpc>
            </a:pPr>
            <a:endParaRPr lang="en-IN" sz="1100" dirty="0">
              <a:latin typeface="Montserrat" pitchFamily="2" charset="77"/>
            </a:endParaRPr>
          </a:p>
          <a:p>
            <a:pPr>
              <a:lnSpc>
                <a:spcPts val="1620"/>
              </a:lnSpc>
            </a:pPr>
            <a:r>
              <a:rPr lang="en-IN" sz="1100" dirty="0">
                <a:latin typeface="Montserrat" pitchFamily="2" charset="77"/>
              </a:rPr>
              <a:t>For example, in a “how to grill steak” article, you may want to have a section about the difference between grilling a skirt steak and a flank steak.</a:t>
            </a:r>
          </a:p>
          <a:p>
            <a:pPr>
              <a:lnSpc>
                <a:spcPts val="1620"/>
              </a:lnSpc>
            </a:pPr>
            <a:endParaRPr lang="en-IN" sz="1100" dirty="0">
              <a:latin typeface="Montserrat" pitchFamily="2" charset="77"/>
            </a:endParaRPr>
          </a:p>
          <a:p>
            <a:pPr>
              <a:lnSpc>
                <a:spcPts val="1620"/>
              </a:lnSpc>
            </a:pPr>
            <a:r>
              <a:rPr lang="en-IN" sz="1100" b="1" dirty="0">
                <a:latin typeface="Montserrat SemiBold" pitchFamily="2" charset="77"/>
              </a:rPr>
              <a:t>The secondary benefit here is that you can embed your designed comparison charts inside your content</a:t>
            </a:r>
            <a:r>
              <a:rPr lang="en-IN" sz="1100" dirty="0">
                <a:latin typeface="Montserrat" pitchFamily="2" charset="77"/>
              </a:rPr>
              <a:t>, which creates another powerful and helpful visual element to your on-page content (and tends to get a lot of saves).</a:t>
            </a:r>
          </a:p>
          <a:p>
            <a:pPr>
              <a:lnSpc>
                <a:spcPts val="1620"/>
              </a:lnSpc>
            </a:pPr>
            <a:endParaRPr lang="en-IN" sz="1100" dirty="0">
              <a:latin typeface="Montserrat" pitchFamily="2" charset="77"/>
            </a:endParaRPr>
          </a:p>
          <a:p>
            <a:pPr>
              <a:lnSpc>
                <a:spcPts val="1620"/>
              </a:lnSpc>
            </a:pPr>
            <a:r>
              <a:rPr lang="en-IN" sz="1100" dirty="0">
                <a:latin typeface="Montserrat" pitchFamily="2" charset="77"/>
              </a:rPr>
              <a:t>One example is this chart of</a:t>
            </a:r>
            <a:r>
              <a:rPr lang="en-IN" sz="1100" dirty="0">
                <a:latin typeface="Montserrat" pitchFamily="2" charset="77"/>
                <a:hlinkClick r:id="rId2"/>
              </a:rPr>
              <a:t> </a:t>
            </a:r>
            <a:r>
              <a:rPr lang="en-IN" sz="1100" u="sng" dirty="0">
                <a:latin typeface="Montserrat" pitchFamily="2" charset="77"/>
                <a:hlinkClick r:id="rId2"/>
              </a:rPr>
              <a:t>recommended budgeting percentages</a:t>
            </a:r>
            <a:r>
              <a:rPr lang="en-IN" sz="1100" dirty="0">
                <a:latin typeface="Montserrat" pitchFamily="2" charset="77"/>
              </a:rPr>
              <a:t> that I embedded in a blog post.</a:t>
            </a:r>
          </a:p>
        </p:txBody>
      </p:sp>
      <p:sp>
        <p:nvSpPr>
          <p:cNvPr id="6" name="TextBox 5">
            <a:extLst>
              <a:ext uri="{FF2B5EF4-FFF2-40B4-BE49-F238E27FC236}">
                <a16:creationId xmlns:a16="http://schemas.microsoft.com/office/drawing/2014/main" id="{E7D89606-E1B0-3147-AF90-EFE8B76A116E}"/>
              </a:ext>
            </a:extLst>
          </p:cNvPr>
          <p:cNvSpPr txBox="1"/>
          <p:nvPr/>
        </p:nvSpPr>
        <p:spPr>
          <a:xfrm>
            <a:off x="5549971" y="5172954"/>
            <a:ext cx="4710042" cy="1307024"/>
          </a:xfrm>
          <a:prstGeom prst="rect">
            <a:avLst/>
          </a:prstGeom>
          <a:noFill/>
        </p:spPr>
        <p:txBody>
          <a:bodyPr wrap="square" rtlCol="0">
            <a:spAutoFit/>
          </a:bodyPr>
          <a:lstStyle/>
          <a:p>
            <a:pPr>
              <a:lnSpc>
                <a:spcPts val="1620"/>
              </a:lnSpc>
            </a:pPr>
            <a:r>
              <a:rPr lang="en-IN" sz="1100" b="1" dirty="0">
                <a:latin typeface="Montserrat SemiBold" pitchFamily="2" charset="77"/>
              </a:rPr>
              <a:t>This URL alone has now been saved over 90,000 times</a:t>
            </a:r>
            <a:r>
              <a:rPr lang="en-IN" sz="1100" dirty="0">
                <a:latin typeface="Montserrat" pitchFamily="2" charset="77"/>
              </a:rPr>
              <a:t>, with the majority coming from the above chart embedded in the content.</a:t>
            </a:r>
          </a:p>
          <a:p>
            <a:pPr>
              <a:lnSpc>
                <a:spcPts val="1620"/>
              </a:lnSpc>
            </a:pPr>
            <a:endParaRPr lang="en-IN" sz="1100" dirty="0">
              <a:latin typeface="Montserrat" pitchFamily="2" charset="77"/>
            </a:endParaRPr>
          </a:p>
          <a:p>
            <a:pPr>
              <a:lnSpc>
                <a:spcPts val="1620"/>
              </a:lnSpc>
            </a:pPr>
            <a:r>
              <a:rPr lang="en-IN" sz="1100" dirty="0">
                <a:latin typeface="Montserrat" pitchFamily="2" charset="77"/>
              </a:rPr>
              <a:t>Interesting Read:</a:t>
            </a:r>
            <a:r>
              <a:rPr lang="en-IN" sz="1100" dirty="0">
                <a:latin typeface="Montserrat" pitchFamily="2" charset="77"/>
                <a:hlinkClick r:id="rId3"/>
              </a:rPr>
              <a:t> </a:t>
            </a:r>
            <a:r>
              <a:rPr lang="en-IN" sz="1100" u="sng" dirty="0">
                <a:latin typeface="Montserrat" pitchFamily="2" charset="77"/>
                <a:hlinkClick r:id="rId3"/>
              </a:rPr>
              <a:t>How Small Businesses Can Make the Best of New 'Shop the Look' Pins</a:t>
            </a:r>
            <a:endParaRPr lang="en-IN" sz="1100" dirty="0">
              <a:latin typeface="Montserrat" pitchFamily="2" charset="77"/>
            </a:endParaRPr>
          </a:p>
        </p:txBody>
      </p:sp>
      <p:pic>
        <p:nvPicPr>
          <p:cNvPr id="2" name="Picture 2" descr="steak">
            <a:extLst>
              <a:ext uri="{FF2B5EF4-FFF2-40B4-BE49-F238E27FC236}">
                <a16:creationId xmlns:a16="http://schemas.microsoft.com/office/drawing/2014/main" id="{88074E55-4761-DA4A-84A2-CF53E7523E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7825" y="1067850"/>
            <a:ext cx="4311663" cy="2072915"/>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3" name="Picture 4" descr="dave-ramsey">
            <a:extLst>
              <a:ext uri="{FF2B5EF4-FFF2-40B4-BE49-F238E27FC236}">
                <a16:creationId xmlns:a16="http://schemas.microsoft.com/office/drawing/2014/main" id="{EB427F56-0264-B344-A8F8-554BBA4F93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2950" y="1011769"/>
            <a:ext cx="2497137" cy="3958309"/>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9013F0C-761D-4048-80BC-D2F26A7C72BE}"/>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15</a:t>
            </a:r>
          </a:p>
        </p:txBody>
      </p:sp>
    </p:spTree>
    <p:extLst>
      <p:ext uri="{BB962C8B-B14F-4D97-AF65-F5344CB8AC3E}">
        <p14:creationId xmlns:p14="http://schemas.microsoft.com/office/powerpoint/2010/main" val="1408005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4EEE83-E3D8-2548-BAD0-1C3B8F4BC425}"/>
              </a:ext>
            </a:extLst>
          </p:cNvPr>
          <p:cNvSpPr txBox="1"/>
          <p:nvPr/>
        </p:nvSpPr>
        <p:spPr>
          <a:xfrm>
            <a:off x="431800" y="985260"/>
            <a:ext cx="4710043" cy="1101840"/>
          </a:xfrm>
          <a:prstGeom prst="rect">
            <a:avLst/>
          </a:prstGeom>
          <a:noFill/>
        </p:spPr>
        <p:txBody>
          <a:bodyPr wrap="square" rtlCol="0">
            <a:spAutoFit/>
          </a:bodyPr>
          <a:lstStyle/>
          <a:p>
            <a:pPr>
              <a:lnSpc>
                <a:spcPts val="1620"/>
              </a:lnSpc>
            </a:pPr>
            <a:r>
              <a:rPr lang="en-IN" sz="1400" b="1" dirty="0">
                <a:solidFill>
                  <a:srgbClr val="CB1F24"/>
                </a:solidFill>
                <a:latin typeface="Montserrat" pitchFamily="2" charset="77"/>
              </a:rPr>
              <a:t>Pin type #4: Checklist pins</a:t>
            </a:r>
          </a:p>
          <a:p>
            <a:pPr>
              <a:lnSpc>
                <a:spcPts val="1620"/>
              </a:lnSpc>
            </a:pPr>
            <a:endParaRPr lang="en-IN" sz="1100" b="1" dirty="0">
              <a:latin typeface="Montserrat" pitchFamily="2" charset="77"/>
            </a:endParaRPr>
          </a:p>
          <a:p>
            <a:pPr>
              <a:lnSpc>
                <a:spcPts val="1620"/>
              </a:lnSpc>
            </a:pPr>
            <a:r>
              <a:rPr lang="en-IN" sz="1100" dirty="0">
                <a:latin typeface="Montserrat" pitchFamily="2" charset="77"/>
              </a:rPr>
              <a:t>Another simple pin concept that users love seeing is checklists. Search for “checklist” inside of Pinterest, and you’ll quickly discover that this idea is applicable in many different niches.</a:t>
            </a:r>
          </a:p>
        </p:txBody>
      </p:sp>
      <p:sp>
        <p:nvSpPr>
          <p:cNvPr id="6" name="TextBox 5">
            <a:extLst>
              <a:ext uri="{FF2B5EF4-FFF2-40B4-BE49-F238E27FC236}">
                <a16:creationId xmlns:a16="http://schemas.microsoft.com/office/drawing/2014/main" id="{E7D89606-E1B0-3147-AF90-EFE8B76A116E}"/>
              </a:ext>
            </a:extLst>
          </p:cNvPr>
          <p:cNvSpPr txBox="1"/>
          <p:nvPr/>
        </p:nvSpPr>
        <p:spPr>
          <a:xfrm>
            <a:off x="5549971" y="985260"/>
            <a:ext cx="4710042" cy="1512209"/>
          </a:xfrm>
          <a:prstGeom prst="rect">
            <a:avLst/>
          </a:prstGeom>
          <a:noFill/>
        </p:spPr>
        <p:txBody>
          <a:bodyPr wrap="square" rtlCol="0">
            <a:spAutoFit/>
          </a:bodyPr>
          <a:lstStyle/>
          <a:p>
            <a:pPr>
              <a:lnSpc>
                <a:spcPts val="1620"/>
              </a:lnSpc>
            </a:pPr>
            <a:r>
              <a:rPr lang="en-IN" sz="1100" b="1" dirty="0">
                <a:latin typeface="Montserrat SemiBold" pitchFamily="2" charset="77"/>
              </a:rPr>
              <a:t>You don’t have to create a standalone blog post to support a specific checklist. Adding a section that includes a checklist — whether to a new post or existing content — can add a nice visual element to a post </a:t>
            </a:r>
            <a:r>
              <a:rPr lang="en-IN" sz="1100" dirty="0">
                <a:latin typeface="Montserrat" pitchFamily="2" charset="77"/>
              </a:rPr>
              <a:t>and give the reader something to save.</a:t>
            </a:r>
          </a:p>
          <a:p>
            <a:pPr>
              <a:lnSpc>
                <a:spcPts val="1620"/>
              </a:lnSpc>
            </a:pPr>
            <a:endParaRPr lang="en-IN" sz="1100" dirty="0">
              <a:latin typeface="Montserrat" pitchFamily="2" charset="77"/>
            </a:endParaRPr>
          </a:p>
          <a:p>
            <a:pPr>
              <a:lnSpc>
                <a:spcPts val="1620"/>
              </a:lnSpc>
            </a:pPr>
            <a:r>
              <a:rPr lang="en-IN" sz="1100" dirty="0">
                <a:latin typeface="Montserrat" pitchFamily="2" charset="77"/>
              </a:rPr>
              <a:t>A personal example from my account, and one of my top-performing Pins of all time, is an annual financial checklist.</a:t>
            </a:r>
          </a:p>
        </p:txBody>
      </p:sp>
      <p:pic>
        <p:nvPicPr>
          <p:cNvPr id="3074" name="Picture 2" descr="checklist">
            <a:extLst>
              <a:ext uri="{FF2B5EF4-FFF2-40B4-BE49-F238E27FC236}">
                <a16:creationId xmlns:a16="http://schemas.microsoft.com/office/drawing/2014/main" id="{BCC8C4FF-5467-DB4D-BFE9-C256A6DEA1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627" b="2112"/>
          <a:stretch/>
        </p:blipFill>
        <p:spPr bwMode="auto">
          <a:xfrm>
            <a:off x="524565" y="2251138"/>
            <a:ext cx="2390913" cy="1793874"/>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EBD445C-0BA2-9B46-AEF4-5823BEE59F99}"/>
              </a:ext>
            </a:extLst>
          </p:cNvPr>
          <p:cNvSpPr txBox="1"/>
          <p:nvPr/>
        </p:nvSpPr>
        <p:spPr>
          <a:xfrm>
            <a:off x="431799" y="4164061"/>
            <a:ext cx="4710043" cy="486287"/>
          </a:xfrm>
          <a:prstGeom prst="rect">
            <a:avLst/>
          </a:prstGeom>
          <a:noFill/>
        </p:spPr>
        <p:txBody>
          <a:bodyPr wrap="square" rtlCol="0">
            <a:spAutoFit/>
          </a:bodyPr>
          <a:lstStyle/>
          <a:p>
            <a:pPr>
              <a:lnSpc>
                <a:spcPts val="1620"/>
              </a:lnSpc>
            </a:pPr>
            <a:r>
              <a:rPr lang="en-IN" sz="1100" dirty="0">
                <a:latin typeface="Montserrat" pitchFamily="2" charset="77"/>
              </a:rPr>
              <a:t>Try adding a keyword in front or ahead of the term to get more ideas for checklists you can create.</a:t>
            </a:r>
          </a:p>
        </p:txBody>
      </p:sp>
      <p:pic>
        <p:nvPicPr>
          <p:cNvPr id="3076" name="Picture 4" descr="cookout-check">
            <a:extLst>
              <a:ext uri="{FF2B5EF4-FFF2-40B4-BE49-F238E27FC236}">
                <a16:creationId xmlns:a16="http://schemas.microsoft.com/office/drawing/2014/main" id="{405FB77B-9423-804B-846D-1E4F0F9E64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566" y="4769038"/>
            <a:ext cx="2390912" cy="1923024"/>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3078" name="Picture 6" descr="annual-financial-checklist">
            <a:extLst>
              <a:ext uri="{FF2B5EF4-FFF2-40B4-BE49-F238E27FC236}">
                <a16:creationId xmlns:a16="http://schemas.microsoft.com/office/drawing/2014/main" id="{F85702AE-68AF-734F-BFDA-92623B5AAF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63957" y="2720198"/>
            <a:ext cx="3961607" cy="3320385"/>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FBA7D39-C0FE-8B46-86C6-11F39F8FC89D}"/>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16</a:t>
            </a:r>
          </a:p>
        </p:txBody>
      </p:sp>
    </p:spTree>
    <p:extLst>
      <p:ext uri="{BB962C8B-B14F-4D97-AF65-F5344CB8AC3E}">
        <p14:creationId xmlns:p14="http://schemas.microsoft.com/office/powerpoint/2010/main" val="1452470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4EEE83-E3D8-2548-BAD0-1C3B8F4BC425}"/>
              </a:ext>
            </a:extLst>
          </p:cNvPr>
          <p:cNvSpPr txBox="1"/>
          <p:nvPr/>
        </p:nvSpPr>
        <p:spPr>
          <a:xfrm>
            <a:off x="431800" y="985260"/>
            <a:ext cx="4710043" cy="2002728"/>
          </a:xfrm>
          <a:prstGeom prst="rect">
            <a:avLst/>
          </a:prstGeom>
          <a:noFill/>
        </p:spPr>
        <p:txBody>
          <a:bodyPr wrap="square" rtlCol="0">
            <a:spAutoFit/>
          </a:bodyPr>
          <a:lstStyle/>
          <a:p>
            <a:pPr>
              <a:lnSpc>
                <a:spcPts val="1520"/>
              </a:lnSpc>
            </a:pPr>
            <a:r>
              <a:rPr lang="en-IN" sz="1400" b="1" dirty="0">
                <a:solidFill>
                  <a:srgbClr val="CB1F24"/>
                </a:solidFill>
                <a:latin typeface="Montserrat" pitchFamily="2" charset="77"/>
              </a:rPr>
              <a:t>Pin type #5: Video pins</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Video Pins are something I’ve just started to experiment with. But as a Pinterest user, I thoroughly enjoy them.</a:t>
            </a:r>
          </a:p>
          <a:p>
            <a:pPr>
              <a:lnSpc>
                <a:spcPts val="1520"/>
              </a:lnSpc>
            </a:pPr>
            <a:endParaRPr lang="en-IN" sz="1100" dirty="0">
              <a:latin typeface="Montserrat" pitchFamily="2" charset="77"/>
            </a:endParaRPr>
          </a:p>
          <a:p>
            <a:pPr>
              <a:lnSpc>
                <a:spcPts val="1520"/>
              </a:lnSpc>
            </a:pPr>
            <a:r>
              <a:rPr lang="en-IN" sz="1100" u="sng" dirty="0">
                <a:latin typeface="Montserrat" pitchFamily="2" charset="77"/>
                <a:hlinkClick r:id="rId2"/>
              </a:rPr>
              <a:t>Video Pins</a:t>
            </a:r>
            <a:r>
              <a:rPr lang="en-IN" sz="1100" dirty="0">
                <a:latin typeface="Montserrat" pitchFamily="2" charset="77"/>
              </a:rPr>
              <a:t> </a:t>
            </a:r>
            <a:r>
              <a:rPr lang="en-IN" sz="1100" b="1" dirty="0">
                <a:latin typeface="Montserrat SemiBold" pitchFamily="2" charset="77"/>
              </a:rPr>
              <a:t>tend to work best when you’re demonstrating something visual. </a:t>
            </a:r>
            <a:r>
              <a:rPr lang="en-IN" sz="1100" dirty="0">
                <a:latin typeface="Montserrat" pitchFamily="2" charset="77"/>
              </a:rPr>
              <a:t>As an example, for our cooking steak guide, we could create an entire video of the process.</a:t>
            </a:r>
          </a:p>
          <a:p>
            <a:pPr>
              <a:lnSpc>
                <a:spcPts val="1520"/>
              </a:lnSpc>
            </a:pPr>
            <a:endParaRPr lang="en-IN" sz="1100" dirty="0">
              <a:latin typeface="Montserrat" pitchFamily="2" charset="77"/>
            </a:endParaRPr>
          </a:p>
          <a:p>
            <a:pPr>
              <a:lnSpc>
                <a:spcPts val="1520"/>
              </a:lnSpc>
            </a:pPr>
            <a:r>
              <a:rPr lang="en-IN" sz="1100" dirty="0" err="1">
                <a:latin typeface="Montserrat" pitchFamily="2" charset="77"/>
              </a:rPr>
              <a:t>Delish.com</a:t>
            </a:r>
            <a:r>
              <a:rPr lang="en-IN" sz="1100" dirty="0">
                <a:latin typeface="Montserrat" pitchFamily="2" charset="77"/>
              </a:rPr>
              <a:t> did precisely that in the pin below:</a:t>
            </a:r>
          </a:p>
        </p:txBody>
      </p:sp>
      <p:sp>
        <p:nvSpPr>
          <p:cNvPr id="6" name="TextBox 5">
            <a:extLst>
              <a:ext uri="{FF2B5EF4-FFF2-40B4-BE49-F238E27FC236}">
                <a16:creationId xmlns:a16="http://schemas.microsoft.com/office/drawing/2014/main" id="{E7D89606-E1B0-3147-AF90-EFE8B76A116E}"/>
              </a:ext>
            </a:extLst>
          </p:cNvPr>
          <p:cNvSpPr txBox="1"/>
          <p:nvPr/>
        </p:nvSpPr>
        <p:spPr>
          <a:xfrm>
            <a:off x="5549971" y="985260"/>
            <a:ext cx="4710042" cy="6042295"/>
          </a:xfrm>
          <a:prstGeom prst="rect">
            <a:avLst/>
          </a:prstGeom>
          <a:noFill/>
        </p:spPr>
        <p:txBody>
          <a:bodyPr wrap="square" rtlCol="0">
            <a:spAutoFit/>
          </a:bodyPr>
          <a:lstStyle/>
          <a:p>
            <a:pPr>
              <a:lnSpc>
                <a:spcPts val="1520"/>
              </a:lnSpc>
            </a:pPr>
            <a:r>
              <a:rPr lang="en-IN" sz="1100" dirty="0">
                <a:latin typeface="Montserrat" pitchFamily="2" charset="77"/>
              </a:rPr>
              <a:t>In turn, your one post can go after a wide range of keywords.</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Summary</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If you’re trying to reach more people on Pinterest, give these different types of Pins a try.</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For example, if your goal is to create eight different fresh Pins per post, you might break that target down into four text overlay Pins, one infographic, two list Pins, and one comparison table.</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Furthermore, using different pin types to expand the keywords your pin can rank for potentially. A good tip is to create Pins for the different </a:t>
            </a:r>
            <a:r>
              <a:rPr lang="en-IN" sz="1100" dirty="0" err="1">
                <a:latin typeface="Montserrat" pitchFamily="2" charset="77"/>
              </a:rPr>
              <a:t>subheaders</a:t>
            </a:r>
            <a:r>
              <a:rPr lang="en-IN" sz="1100" dirty="0">
                <a:latin typeface="Montserrat" pitchFamily="2" charset="77"/>
              </a:rPr>
              <a:t> within your content.</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Using the steak example, your pin breakdown could be:</a:t>
            </a:r>
          </a:p>
          <a:p>
            <a:pPr>
              <a:lnSpc>
                <a:spcPts val="1520"/>
              </a:lnSpc>
            </a:pPr>
            <a:endParaRPr lang="en-IN" sz="1100" dirty="0">
              <a:latin typeface="Montserrat" pitchFamily="2" charset="77"/>
            </a:endParaRPr>
          </a:p>
          <a:p>
            <a:pPr marL="171450" indent="-171450" fontAlgn="base">
              <a:lnSpc>
                <a:spcPts val="1520"/>
              </a:lnSpc>
              <a:buSzPct val="130000"/>
              <a:buFont typeface="Arial" panose="020B0604020202020204" pitchFamily="34" charset="0"/>
              <a:buChar char="•"/>
            </a:pPr>
            <a:r>
              <a:rPr lang="en-IN" sz="1100" dirty="0">
                <a:latin typeface="Montserrat" pitchFamily="2" charset="77"/>
              </a:rPr>
              <a:t>Text Overlay Pin #1: How to Grill a Steak</a:t>
            </a:r>
          </a:p>
          <a:p>
            <a:pPr marL="171450" indent="-171450" fontAlgn="base">
              <a:lnSpc>
                <a:spcPts val="1520"/>
              </a:lnSpc>
              <a:buSzPct val="130000"/>
              <a:buFont typeface="Arial" panose="020B0604020202020204" pitchFamily="34" charset="0"/>
              <a:buChar char="•"/>
            </a:pPr>
            <a:r>
              <a:rPr lang="en-IN" sz="1100" dirty="0">
                <a:latin typeface="Montserrat" pitchFamily="2" charset="77"/>
              </a:rPr>
              <a:t>Text Overlay Pin #2: How to Grill the Perfect Steak on a Gas Grill</a:t>
            </a:r>
          </a:p>
          <a:p>
            <a:pPr marL="171450" indent="-171450" fontAlgn="base">
              <a:lnSpc>
                <a:spcPts val="1520"/>
              </a:lnSpc>
              <a:buSzPct val="130000"/>
              <a:buFont typeface="Arial" panose="020B0604020202020204" pitchFamily="34" charset="0"/>
              <a:buChar char="•"/>
            </a:pPr>
            <a:r>
              <a:rPr lang="en-IN" sz="1100" dirty="0">
                <a:latin typeface="Montserrat" pitchFamily="2" charset="77"/>
              </a:rPr>
              <a:t>Text Overlay Pin #3: The Best Grilled Steak Marinade</a:t>
            </a:r>
          </a:p>
          <a:p>
            <a:pPr marL="171450" indent="-171450" fontAlgn="base">
              <a:lnSpc>
                <a:spcPts val="1520"/>
              </a:lnSpc>
              <a:buSzPct val="130000"/>
              <a:buFont typeface="Arial" panose="020B0604020202020204" pitchFamily="34" charset="0"/>
              <a:buChar char="•"/>
            </a:pPr>
            <a:r>
              <a:rPr lang="en-IN" sz="1100" dirty="0">
                <a:latin typeface="Montserrat" pitchFamily="2" charset="77"/>
              </a:rPr>
              <a:t>Text Overlay Pin #4: How to Grill a Steak Medium Rare</a:t>
            </a:r>
          </a:p>
          <a:p>
            <a:pPr marL="171450" indent="-171450" fontAlgn="base">
              <a:lnSpc>
                <a:spcPts val="1520"/>
              </a:lnSpc>
              <a:buSzPct val="130000"/>
              <a:buFont typeface="Arial" panose="020B0604020202020204" pitchFamily="34" charset="0"/>
              <a:buChar char="•"/>
            </a:pPr>
            <a:r>
              <a:rPr lang="en-IN" sz="1100" dirty="0">
                <a:latin typeface="Montserrat" pitchFamily="2" charset="77"/>
              </a:rPr>
              <a:t>Infographic Pin: Step-By-Step Guide to Grilling a Steak</a:t>
            </a:r>
          </a:p>
          <a:p>
            <a:pPr marL="171450" indent="-171450" fontAlgn="base">
              <a:lnSpc>
                <a:spcPts val="1520"/>
              </a:lnSpc>
              <a:buSzPct val="130000"/>
              <a:buFont typeface="Arial" panose="020B0604020202020204" pitchFamily="34" charset="0"/>
              <a:buChar char="•"/>
            </a:pPr>
            <a:r>
              <a:rPr lang="en-IN" sz="1100" dirty="0">
                <a:latin typeface="Montserrat" pitchFamily="2" charset="77"/>
              </a:rPr>
              <a:t>Table #1: Steak Temperature Guide</a:t>
            </a:r>
          </a:p>
          <a:p>
            <a:pPr marL="171450" indent="-171450" fontAlgn="base">
              <a:lnSpc>
                <a:spcPts val="1520"/>
              </a:lnSpc>
              <a:buSzPct val="130000"/>
              <a:buFont typeface="Arial" panose="020B0604020202020204" pitchFamily="34" charset="0"/>
              <a:buChar char="•"/>
            </a:pPr>
            <a:r>
              <a:rPr lang="en-IN" sz="1100" dirty="0">
                <a:latin typeface="Montserrat" pitchFamily="2" charset="77"/>
              </a:rPr>
              <a:t>Checklist: How to Prepare a Steak for the Grill</a:t>
            </a:r>
          </a:p>
          <a:p>
            <a:pPr marL="171450" indent="-171450" fontAlgn="base">
              <a:lnSpc>
                <a:spcPts val="1520"/>
              </a:lnSpc>
              <a:buSzPct val="130000"/>
              <a:buFont typeface="Arial" panose="020B0604020202020204" pitchFamily="34" charset="0"/>
              <a:buChar char="•"/>
            </a:pPr>
            <a:r>
              <a:rPr lang="en-IN" sz="1100" dirty="0">
                <a:latin typeface="Montserrat" pitchFamily="2" charset="77"/>
              </a:rPr>
              <a:t>Video Pin #1: How to Make Diamond Marks on Grilled Steak</a:t>
            </a:r>
          </a:p>
          <a:p>
            <a:pPr marL="171450" indent="-171450">
              <a:lnSpc>
                <a:spcPts val="1520"/>
              </a:lnSpc>
              <a:buSzPct val="130000"/>
              <a:buFont typeface="Arial" panose="020B0604020202020204" pitchFamily="34" charset="0"/>
              <a:buChar char="•"/>
            </a:pPr>
            <a:r>
              <a:rPr lang="en-IN" sz="1100" dirty="0">
                <a:latin typeface="Montserrat" pitchFamily="2" charset="77"/>
              </a:rPr>
              <a:t>Now you just went from targeting one keyword (“How to Grill a Steak”) to multiple keywords that can bring visitors to your site. More so, you didn’t have to create a separate blog post to achieve this.</a:t>
            </a:r>
          </a:p>
        </p:txBody>
      </p:sp>
      <p:sp>
        <p:nvSpPr>
          <p:cNvPr id="7" name="TextBox 6">
            <a:extLst>
              <a:ext uri="{FF2B5EF4-FFF2-40B4-BE49-F238E27FC236}">
                <a16:creationId xmlns:a16="http://schemas.microsoft.com/office/drawing/2014/main" id="{9EBD445C-0BA2-9B46-AEF4-5823BEE59F99}"/>
              </a:ext>
            </a:extLst>
          </p:cNvPr>
          <p:cNvSpPr txBox="1"/>
          <p:nvPr/>
        </p:nvSpPr>
        <p:spPr>
          <a:xfrm>
            <a:off x="431799" y="5852262"/>
            <a:ext cx="4710043" cy="896656"/>
          </a:xfrm>
          <a:prstGeom prst="rect">
            <a:avLst/>
          </a:prstGeom>
          <a:noFill/>
        </p:spPr>
        <p:txBody>
          <a:bodyPr wrap="square" rtlCol="0">
            <a:spAutoFit/>
          </a:bodyPr>
          <a:lstStyle/>
          <a:p>
            <a:pPr>
              <a:lnSpc>
                <a:spcPts val="1620"/>
              </a:lnSpc>
            </a:pPr>
            <a:r>
              <a:rPr lang="en-IN" sz="1100" dirty="0">
                <a:latin typeface="Montserrat" pitchFamily="2" charset="77"/>
              </a:rPr>
              <a:t>You could also take different angles that break down further steps of cooking a steak. For example, how to properly season </a:t>
            </a:r>
            <a:r>
              <a:rPr lang="en-IN" sz="1100" dirty="0" err="1">
                <a:latin typeface="Montserrat" pitchFamily="2" charset="77"/>
              </a:rPr>
              <a:t>asteak</a:t>
            </a:r>
            <a:r>
              <a:rPr lang="en-IN" sz="1100" dirty="0">
                <a:latin typeface="Montserrat" pitchFamily="2" charset="77"/>
              </a:rPr>
              <a:t> or create the perfect grill marks — both of which are something that users search for commonly.</a:t>
            </a:r>
          </a:p>
        </p:txBody>
      </p:sp>
      <p:pic>
        <p:nvPicPr>
          <p:cNvPr id="5122" name="Picture 2" descr="Video-pin">
            <a:extLst>
              <a:ext uri="{FF2B5EF4-FFF2-40B4-BE49-F238E27FC236}">
                <a16:creationId xmlns:a16="http://schemas.microsoft.com/office/drawing/2014/main" id="{B09CE705-229E-7747-803B-E1EE2951C5F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563" t="1891" r="1227" b="2049"/>
          <a:stretch/>
        </p:blipFill>
        <p:spPr bwMode="auto">
          <a:xfrm>
            <a:off x="538395" y="3147540"/>
            <a:ext cx="3455382" cy="2566316"/>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00F309D0-3462-1844-8405-7220E7C1CB90}"/>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17</a:t>
            </a:r>
          </a:p>
        </p:txBody>
      </p:sp>
    </p:spTree>
    <p:extLst>
      <p:ext uri="{BB962C8B-B14F-4D97-AF65-F5344CB8AC3E}">
        <p14:creationId xmlns:p14="http://schemas.microsoft.com/office/powerpoint/2010/main" val="822039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4EEE83-E3D8-2548-BAD0-1C3B8F4BC425}"/>
              </a:ext>
            </a:extLst>
          </p:cNvPr>
          <p:cNvSpPr txBox="1"/>
          <p:nvPr/>
        </p:nvSpPr>
        <p:spPr>
          <a:xfrm>
            <a:off x="431800" y="985260"/>
            <a:ext cx="9793868" cy="1618007"/>
          </a:xfrm>
          <a:prstGeom prst="rect">
            <a:avLst/>
          </a:prstGeom>
          <a:noFill/>
        </p:spPr>
        <p:txBody>
          <a:bodyPr wrap="square" rtlCol="0">
            <a:spAutoFit/>
          </a:bodyPr>
          <a:lstStyle/>
          <a:p>
            <a:pPr>
              <a:lnSpc>
                <a:spcPts val="1520"/>
              </a:lnSpc>
            </a:pPr>
            <a:r>
              <a:rPr lang="en-IN" sz="1100" dirty="0">
                <a:latin typeface="Montserrat" pitchFamily="2" charset="77"/>
              </a:rPr>
              <a:t>But, creating fresh pins does take more work. And if you are a social media marketer managing Pinterest accounts of multiple clients, it can get pretty tiresome.</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To better manage multiple Pinterest accounts and your sanity, you can use different Pinterest tools. For instance,</a:t>
            </a:r>
            <a:r>
              <a:rPr lang="en-IN" sz="1100" dirty="0">
                <a:latin typeface="Montserrat" pitchFamily="2" charset="77"/>
                <a:hlinkClick r:id="rId2"/>
              </a:rPr>
              <a:t> </a:t>
            </a:r>
            <a:r>
              <a:rPr lang="en-IN" sz="1100" u="sng" dirty="0">
                <a:latin typeface="Montserrat" pitchFamily="2" charset="77"/>
                <a:hlinkClick r:id="rId2"/>
              </a:rPr>
              <a:t>SocialPilot</a:t>
            </a:r>
            <a:r>
              <a:rPr lang="en-IN" sz="1100" dirty="0">
                <a:latin typeface="Montserrat" pitchFamily="2" charset="77"/>
              </a:rPr>
              <a:t>, a Pinterest marketing tool, help you schedule pins on numerous board way ahead of time.</a:t>
            </a:r>
          </a:p>
          <a:p>
            <a:pPr>
              <a:lnSpc>
                <a:spcPts val="1520"/>
              </a:lnSpc>
            </a:pPr>
            <a:endParaRPr lang="en-IN" sz="1100" dirty="0">
              <a:latin typeface="Montserrat" pitchFamily="2" charset="77"/>
            </a:endParaRPr>
          </a:p>
          <a:p>
            <a:pPr>
              <a:lnSpc>
                <a:spcPts val="1520"/>
              </a:lnSpc>
            </a:pPr>
            <a:r>
              <a:rPr lang="en-IN" sz="1100" u="sng" dirty="0">
                <a:latin typeface="Montserrat" pitchFamily="2" charset="77"/>
                <a:hlinkClick r:id="rId3"/>
              </a:rPr>
              <a:t>Pinterest marketing</a:t>
            </a:r>
            <a:r>
              <a:rPr lang="en-IN" sz="1100" dirty="0">
                <a:latin typeface="Montserrat" pitchFamily="2" charset="77"/>
              </a:rPr>
              <a:t> tools enable you to focus more on creating quality content as it takes care of publishing pins for your clients automatically. </a:t>
            </a:r>
          </a:p>
        </p:txBody>
      </p:sp>
      <p:sp>
        <p:nvSpPr>
          <p:cNvPr id="3" name="TextBox 2">
            <a:extLst>
              <a:ext uri="{FF2B5EF4-FFF2-40B4-BE49-F238E27FC236}">
                <a16:creationId xmlns:a16="http://schemas.microsoft.com/office/drawing/2014/main" id="{68EC87D7-49CF-DE43-82CC-45ADCF15F94F}"/>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18</a:t>
            </a:r>
          </a:p>
        </p:txBody>
      </p:sp>
    </p:spTree>
    <p:extLst>
      <p:ext uri="{BB962C8B-B14F-4D97-AF65-F5344CB8AC3E}">
        <p14:creationId xmlns:p14="http://schemas.microsoft.com/office/powerpoint/2010/main" val="32409614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5EA033-0155-CE42-9E1E-40BC2285D3A0}"/>
              </a:ext>
            </a:extLst>
          </p:cNvPr>
          <p:cNvSpPr txBox="1"/>
          <p:nvPr/>
        </p:nvSpPr>
        <p:spPr>
          <a:xfrm>
            <a:off x="431800" y="977900"/>
            <a:ext cx="6867586" cy="461665"/>
          </a:xfrm>
          <a:prstGeom prst="rect">
            <a:avLst/>
          </a:prstGeom>
          <a:noFill/>
        </p:spPr>
        <p:txBody>
          <a:bodyPr wrap="none" rtlCol="0">
            <a:spAutoFit/>
          </a:bodyPr>
          <a:lstStyle/>
          <a:p>
            <a:r>
              <a:rPr lang="en-US" sz="2400" b="1" dirty="0">
                <a:latin typeface="Montserrat" pitchFamily="2" charset="77"/>
              </a:rPr>
              <a:t>UNDERSTANDING PINTEREST ANALYTICS</a:t>
            </a:r>
          </a:p>
        </p:txBody>
      </p:sp>
      <p:sp>
        <p:nvSpPr>
          <p:cNvPr id="4" name="TextBox 3">
            <a:extLst>
              <a:ext uri="{FF2B5EF4-FFF2-40B4-BE49-F238E27FC236}">
                <a16:creationId xmlns:a16="http://schemas.microsoft.com/office/drawing/2014/main" id="{874EEE83-E3D8-2548-BAD0-1C3B8F4BC425}"/>
              </a:ext>
            </a:extLst>
          </p:cNvPr>
          <p:cNvSpPr txBox="1"/>
          <p:nvPr/>
        </p:nvSpPr>
        <p:spPr>
          <a:xfrm>
            <a:off x="431801" y="1833404"/>
            <a:ext cx="9652725" cy="2538131"/>
          </a:xfrm>
          <a:prstGeom prst="rect">
            <a:avLst/>
          </a:prstGeom>
          <a:noFill/>
        </p:spPr>
        <p:txBody>
          <a:bodyPr wrap="square" rtlCol="0">
            <a:spAutoFit/>
          </a:bodyPr>
          <a:lstStyle/>
          <a:p>
            <a:pPr>
              <a:lnSpc>
                <a:spcPts val="1620"/>
              </a:lnSpc>
            </a:pPr>
            <a:r>
              <a:rPr lang="en-IN" sz="1100" dirty="0">
                <a:latin typeface="Montserrat" pitchFamily="2" charset="77"/>
              </a:rPr>
              <a:t>Pinterest has attained great success in driving traffic and sales with the help of customer engagement. </a:t>
            </a:r>
          </a:p>
          <a:p>
            <a:pPr>
              <a:lnSpc>
                <a:spcPts val="1620"/>
              </a:lnSpc>
            </a:pPr>
            <a:endParaRPr lang="en-IN" sz="1100" dirty="0">
              <a:latin typeface="Montserrat" pitchFamily="2" charset="77"/>
            </a:endParaRPr>
          </a:p>
          <a:p>
            <a:pPr>
              <a:lnSpc>
                <a:spcPts val="1620"/>
              </a:lnSpc>
            </a:pPr>
            <a:r>
              <a:rPr lang="en-IN" sz="1100" dirty="0">
                <a:latin typeface="Montserrat" pitchFamily="2" charset="77"/>
              </a:rPr>
              <a:t>There are no second-thoughts on your efforts that should be driving traffic to your site through Pinterest. After all, it is one of the best sources of referral traffic on the Internet.</a:t>
            </a:r>
          </a:p>
          <a:p>
            <a:pPr>
              <a:lnSpc>
                <a:spcPts val="1620"/>
              </a:lnSpc>
            </a:pPr>
            <a:endParaRPr lang="en-IN" sz="1100" dirty="0">
              <a:latin typeface="Montserrat" pitchFamily="2" charset="77"/>
            </a:endParaRPr>
          </a:p>
          <a:p>
            <a:pPr>
              <a:lnSpc>
                <a:spcPts val="1620"/>
              </a:lnSpc>
            </a:pPr>
            <a:r>
              <a:rPr lang="en-IN" sz="1100" dirty="0">
                <a:latin typeface="Montserrat" pitchFamily="2" charset="77"/>
              </a:rPr>
              <a:t>However, the real question is how someone can find that their Pinterest marketing campaign is working in an adequate manner or not? You can answer this question only when you look at  in-depth analytics of your profile. </a:t>
            </a:r>
          </a:p>
          <a:p>
            <a:pPr>
              <a:lnSpc>
                <a:spcPts val="1620"/>
              </a:lnSpc>
            </a:pPr>
            <a:endParaRPr lang="en-IN" sz="1100" dirty="0">
              <a:latin typeface="Montserrat" pitchFamily="2" charset="77"/>
            </a:endParaRPr>
          </a:p>
          <a:p>
            <a:pPr>
              <a:lnSpc>
                <a:spcPts val="1620"/>
              </a:lnSpc>
            </a:pPr>
            <a:r>
              <a:rPr lang="en-IN" sz="1100" dirty="0">
                <a:latin typeface="Montserrat" pitchFamily="2" charset="77"/>
              </a:rPr>
              <a:t>It will also help you to know the efforts needed to optimize images on your site for this platform and the number of products you should add directly to the board.</a:t>
            </a:r>
          </a:p>
          <a:p>
            <a:pPr>
              <a:lnSpc>
                <a:spcPts val="1620"/>
              </a:lnSpc>
            </a:pPr>
            <a:br>
              <a:rPr lang="en-IN" sz="1100" dirty="0">
                <a:latin typeface="Montserrat" pitchFamily="2" charset="77"/>
              </a:rPr>
            </a:br>
            <a:r>
              <a:rPr lang="en-IN" sz="1100" dirty="0">
                <a:latin typeface="Montserrat" pitchFamily="2" charset="77"/>
              </a:rPr>
              <a:t>Read:</a:t>
            </a:r>
            <a:r>
              <a:rPr lang="en-IN" sz="1100" dirty="0">
                <a:latin typeface="Montserrat" pitchFamily="2" charset="77"/>
                <a:hlinkClick r:id="rId2"/>
              </a:rPr>
              <a:t> </a:t>
            </a:r>
            <a:r>
              <a:rPr lang="en-IN" sz="1100" u="sng" dirty="0">
                <a:latin typeface="Montserrat" pitchFamily="2" charset="77"/>
                <a:hlinkClick r:id="rId2"/>
              </a:rPr>
              <a:t>How To Use Pinterest To Increase Traffic To Your Blog?</a:t>
            </a:r>
            <a:endParaRPr lang="en-IN" sz="1100" dirty="0">
              <a:latin typeface="Montserrat" pitchFamily="2" charset="77"/>
            </a:endParaRPr>
          </a:p>
        </p:txBody>
      </p:sp>
      <p:cxnSp>
        <p:nvCxnSpPr>
          <p:cNvPr id="5" name="Straight Connector 4">
            <a:extLst>
              <a:ext uri="{FF2B5EF4-FFF2-40B4-BE49-F238E27FC236}">
                <a16:creationId xmlns:a16="http://schemas.microsoft.com/office/drawing/2014/main" id="{5ABFDC41-1829-3A4A-88BB-25AF46C70879}"/>
              </a:ext>
            </a:extLst>
          </p:cNvPr>
          <p:cNvCxnSpPr>
            <a:cxnSpLocks/>
          </p:cNvCxnSpPr>
          <p:nvPr/>
        </p:nvCxnSpPr>
        <p:spPr>
          <a:xfrm>
            <a:off x="520700" y="1542287"/>
            <a:ext cx="3200400" cy="0"/>
          </a:xfrm>
          <a:prstGeom prst="line">
            <a:avLst/>
          </a:prstGeom>
          <a:ln w="38100">
            <a:solidFill>
              <a:srgbClr val="CB1F24"/>
            </a:solidFill>
          </a:ln>
        </p:spPr>
        <p:style>
          <a:lnRef idx="1">
            <a:schemeClr val="accent1"/>
          </a:lnRef>
          <a:fillRef idx="0">
            <a:schemeClr val="accent1"/>
          </a:fillRef>
          <a:effectRef idx="0">
            <a:schemeClr val="accent1"/>
          </a:effectRef>
          <a:fontRef idx="minor">
            <a:schemeClr val="tx1"/>
          </a:fontRef>
        </p:style>
      </p:cxnSp>
      <p:pic>
        <p:nvPicPr>
          <p:cNvPr id="8194" name="Picture 2" descr="Pinterest Marketing Campaign with Analytics">
            <a:extLst>
              <a:ext uri="{FF2B5EF4-FFF2-40B4-BE49-F238E27FC236}">
                <a16:creationId xmlns:a16="http://schemas.microsoft.com/office/drawing/2014/main" id="{835F3566-2B64-E148-9C60-D887FEB563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9193" y="4572910"/>
            <a:ext cx="3770193" cy="208448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AFAB77B-041D-5547-B4F8-076CE5BB37DC}"/>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19</a:t>
            </a:r>
          </a:p>
        </p:txBody>
      </p:sp>
    </p:spTree>
    <p:extLst>
      <p:ext uri="{BB962C8B-B14F-4D97-AF65-F5344CB8AC3E}">
        <p14:creationId xmlns:p14="http://schemas.microsoft.com/office/powerpoint/2010/main" val="36195179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4EEE83-E3D8-2548-BAD0-1C3B8F4BC425}"/>
              </a:ext>
            </a:extLst>
          </p:cNvPr>
          <p:cNvSpPr txBox="1"/>
          <p:nvPr/>
        </p:nvSpPr>
        <p:spPr>
          <a:xfrm>
            <a:off x="431800" y="985260"/>
            <a:ext cx="4710043" cy="3358868"/>
          </a:xfrm>
          <a:prstGeom prst="rect">
            <a:avLst/>
          </a:prstGeom>
          <a:noFill/>
        </p:spPr>
        <p:txBody>
          <a:bodyPr wrap="square" rtlCol="0">
            <a:spAutoFit/>
          </a:bodyPr>
          <a:lstStyle/>
          <a:p>
            <a:pPr marL="228600" indent="-228600">
              <a:lnSpc>
                <a:spcPts val="1620"/>
              </a:lnSpc>
              <a:buAutoNum type="arabicPeriod"/>
            </a:pPr>
            <a:r>
              <a:rPr lang="en-IN" sz="1400" b="1" dirty="0">
                <a:latin typeface="Montserrat" pitchFamily="2" charset="77"/>
              </a:rPr>
              <a:t>How to Get Access to Pinterest Analytics?</a:t>
            </a:r>
          </a:p>
          <a:p>
            <a:pPr>
              <a:lnSpc>
                <a:spcPts val="1620"/>
              </a:lnSpc>
            </a:pPr>
            <a:endParaRPr lang="en-IN" sz="1100" b="1" dirty="0">
              <a:latin typeface="Montserrat" pitchFamily="2" charset="77"/>
            </a:endParaRPr>
          </a:p>
          <a:p>
            <a:pPr>
              <a:lnSpc>
                <a:spcPts val="1620"/>
              </a:lnSpc>
            </a:pPr>
            <a:r>
              <a:rPr lang="en-IN" sz="1100" dirty="0">
                <a:latin typeface="Montserrat" pitchFamily="2" charset="77"/>
              </a:rPr>
              <a:t>There are two ways you can access the Pinterest analytics: Using Pinterest's native analytics page; using the</a:t>
            </a:r>
            <a:r>
              <a:rPr lang="en-IN" sz="1100" dirty="0">
                <a:latin typeface="Montserrat" pitchFamily="2" charset="77"/>
                <a:hlinkClick r:id="rId2"/>
              </a:rPr>
              <a:t> </a:t>
            </a:r>
            <a:r>
              <a:rPr lang="en-IN" sz="1100" u="sng" dirty="0">
                <a:latin typeface="Montserrat" pitchFamily="2" charset="77"/>
                <a:hlinkClick r:id="rId2"/>
              </a:rPr>
              <a:t>social media tracking tools</a:t>
            </a:r>
            <a:r>
              <a:rPr lang="en-IN" sz="1100" dirty="0">
                <a:latin typeface="Montserrat" pitchFamily="2" charset="77"/>
              </a:rPr>
              <a:t> like </a:t>
            </a:r>
            <a:r>
              <a:rPr lang="en-IN" sz="1100" dirty="0" err="1">
                <a:latin typeface="Montserrat" pitchFamily="2" charset="77"/>
              </a:rPr>
              <a:t>SocialPilot</a:t>
            </a:r>
            <a:r>
              <a:rPr lang="en-IN" sz="1100" dirty="0">
                <a:latin typeface="Montserrat" pitchFamily="2" charset="77"/>
              </a:rPr>
              <a:t>.</a:t>
            </a:r>
          </a:p>
          <a:p>
            <a:pPr>
              <a:lnSpc>
                <a:spcPts val="1620"/>
              </a:lnSpc>
            </a:pPr>
            <a:endParaRPr lang="en-IN" sz="1100" dirty="0">
              <a:latin typeface="Montserrat" pitchFamily="2" charset="77"/>
            </a:endParaRPr>
          </a:p>
          <a:p>
            <a:pPr>
              <a:lnSpc>
                <a:spcPts val="1620"/>
              </a:lnSpc>
            </a:pPr>
            <a:r>
              <a:rPr lang="en-IN" sz="1100" dirty="0">
                <a:latin typeface="Montserrat" pitchFamily="2" charset="77"/>
              </a:rPr>
              <a:t>We are going to start with the Pinterest native analytics section.</a:t>
            </a:r>
          </a:p>
          <a:p>
            <a:pPr>
              <a:lnSpc>
                <a:spcPts val="1620"/>
              </a:lnSpc>
            </a:pPr>
            <a:endParaRPr lang="en-IN" sz="1100" dirty="0">
              <a:latin typeface="Montserrat" pitchFamily="2" charset="77"/>
            </a:endParaRPr>
          </a:p>
          <a:p>
            <a:pPr>
              <a:lnSpc>
                <a:spcPts val="1620"/>
              </a:lnSpc>
            </a:pPr>
            <a:r>
              <a:rPr lang="en-IN" sz="1100" dirty="0">
                <a:latin typeface="Montserrat" pitchFamily="2" charset="77"/>
              </a:rPr>
              <a:t>As mentioned before in this guide, you’ll require a Pinterest business account for getting access to Pinterest Analytics. </a:t>
            </a:r>
          </a:p>
          <a:p>
            <a:pPr>
              <a:lnSpc>
                <a:spcPts val="1620"/>
              </a:lnSpc>
            </a:pPr>
            <a:endParaRPr lang="en-IN" sz="1100" dirty="0">
              <a:latin typeface="Montserrat" pitchFamily="2" charset="77"/>
            </a:endParaRPr>
          </a:p>
          <a:p>
            <a:pPr>
              <a:lnSpc>
                <a:spcPts val="1620"/>
              </a:lnSpc>
            </a:pPr>
            <a:r>
              <a:rPr lang="en-IN" sz="1100" dirty="0">
                <a:latin typeface="Montserrat" pitchFamily="2" charset="77"/>
              </a:rPr>
              <a:t>After landing on your account homepage, you can use the analytics section by clicking on the main Analytics button located on the top left side of the screen. This will take you to the overview screen where you will find a complete description of how well your content is performing.</a:t>
            </a:r>
          </a:p>
        </p:txBody>
      </p:sp>
      <p:sp>
        <p:nvSpPr>
          <p:cNvPr id="6" name="TextBox 5">
            <a:extLst>
              <a:ext uri="{FF2B5EF4-FFF2-40B4-BE49-F238E27FC236}">
                <a16:creationId xmlns:a16="http://schemas.microsoft.com/office/drawing/2014/main" id="{E7D89606-E1B0-3147-AF90-EFE8B76A116E}"/>
              </a:ext>
            </a:extLst>
          </p:cNvPr>
          <p:cNvSpPr txBox="1"/>
          <p:nvPr/>
        </p:nvSpPr>
        <p:spPr>
          <a:xfrm>
            <a:off x="5549971" y="985260"/>
            <a:ext cx="4710042" cy="2964529"/>
          </a:xfrm>
          <a:prstGeom prst="rect">
            <a:avLst/>
          </a:prstGeom>
          <a:noFill/>
        </p:spPr>
        <p:txBody>
          <a:bodyPr wrap="square" rtlCol="0">
            <a:spAutoFit/>
          </a:bodyPr>
          <a:lstStyle/>
          <a:p>
            <a:pPr>
              <a:lnSpc>
                <a:spcPts val="1520"/>
              </a:lnSpc>
            </a:pPr>
            <a:r>
              <a:rPr lang="en-IN" sz="1100" dirty="0">
                <a:latin typeface="Montserrat" pitchFamily="2" charset="77"/>
              </a:rPr>
              <a:t>Here you will get complete information on average daily viewers, average daily impressions, average monthly engaged viewers and average monthly viewers that are the results of your achievements. It also enables you to check the overall metrics of your website (only if you link your website).</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At the end of the overview page, find details of your "Top Pinterest Pin impressions” from the past 30 days. This area will also let you see the saves, likes, clicks and pin types.</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You can also check complete details of your Pinterest profile activities by hovering over the Analytics option located at the top of the profile and then click the “Profile” on the drop-down menu. At last, you will land to the page looking like the screenshot given below:</a:t>
            </a:r>
          </a:p>
        </p:txBody>
      </p:sp>
      <p:pic>
        <p:nvPicPr>
          <p:cNvPr id="9218" name="Picture 2" descr="Get access to Pinterest analytics">
            <a:extLst>
              <a:ext uri="{FF2B5EF4-FFF2-40B4-BE49-F238E27FC236}">
                <a16:creationId xmlns:a16="http://schemas.microsoft.com/office/drawing/2014/main" id="{5D5BC2F0-051C-B14D-B6A1-75CA533D45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628" y="4502887"/>
            <a:ext cx="4361658" cy="1950164"/>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9220" name="Picture 4" descr="Check your Pinterest profile with analytics option">
            <a:extLst>
              <a:ext uri="{FF2B5EF4-FFF2-40B4-BE49-F238E27FC236}">
                <a16:creationId xmlns:a16="http://schemas.microsoft.com/office/drawing/2014/main" id="{C069F0CB-7164-AB41-83B2-C41F135995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1411" y="4025903"/>
            <a:ext cx="3829160" cy="1982082"/>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125966E7-8179-C84E-B62C-EC6D9ED4833B}"/>
              </a:ext>
            </a:extLst>
          </p:cNvPr>
          <p:cNvSpPr txBox="1"/>
          <p:nvPr/>
        </p:nvSpPr>
        <p:spPr>
          <a:xfrm>
            <a:off x="5579276" y="6124948"/>
            <a:ext cx="4710042" cy="656205"/>
          </a:xfrm>
          <a:prstGeom prst="rect">
            <a:avLst/>
          </a:prstGeom>
          <a:noFill/>
        </p:spPr>
        <p:txBody>
          <a:bodyPr wrap="square" rtlCol="0">
            <a:spAutoFit/>
          </a:bodyPr>
          <a:lstStyle/>
          <a:p>
            <a:pPr>
              <a:lnSpc>
                <a:spcPts val="1520"/>
              </a:lnSpc>
            </a:pPr>
            <a:r>
              <a:rPr lang="en-IN" sz="1100" dirty="0">
                <a:latin typeface="Montserrat" pitchFamily="2" charset="77"/>
              </a:rPr>
              <a:t>On this page, you can switch between the tablets for checking your Pinterest Impressions, saves, clicks, and All-time (Your most shared pins).</a:t>
            </a:r>
          </a:p>
        </p:txBody>
      </p:sp>
      <p:sp>
        <p:nvSpPr>
          <p:cNvPr id="7" name="TextBox 6">
            <a:extLst>
              <a:ext uri="{FF2B5EF4-FFF2-40B4-BE49-F238E27FC236}">
                <a16:creationId xmlns:a16="http://schemas.microsoft.com/office/drawing/2014/main" id="{8E39D964-C5D2-7347-8FEE-8D269DDF9115}"/>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20</a:t>
            </a:r>
          </a:p>
        </p:txBody>
      </p:sp>
    </p:spTree>
    <p:extLst>
      <p:ext uri="{BB962C8B-B14F-4D97-AF65-F5344CB8AC3E}">
        <p14:creationId xmlns:p14="http://schemas.microsoft.com/office/powerpoint/2010/main" val="35854838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4EEE83-E3D8-2548-BAD0-1C3B8F4BC425}"/>
              </a:ext>
            </a:extLst>
          </p:cNvPr>
          <p:cNvSpPr txBox="1"/>
          <p:nvPr/>
        </p:nvSpPr>
        <p:spPr>
          <a:xfrm>
            <a:off x="431800" y="985260"/>
            <a:ext cx="4710043" cy="1233286"/>
          </a:xfrm>
          <a:prstGeom prst="rect">
            <a:avLst/>
          </a:prstGeom>
          <a:noFill/>
        </p:spPr>
        <p:txBody>
          <a:bodyPr wrap="square" rtlCol="0">
            <a:spAutoFit/>
          </a:bodyPr>
          <a:lstStyle/>
          <a:p>
            <a:pPr>
              <a:lnSpc>
                <a:spcPts val="1520"/>
              </a:lnSpc>
            </a:pPr>
            <a:r>
              <a:rPr lang="en-IN" sz="1400" b="1" dirty="0">
                <a:latin typeface="Montserrat" pitchFamily="2" charset="77"/>
              </a:rPr>
              <a:t>2. Know the exact meaning of your Pinterest Site Metrics</a:t>
            </a:r>
          </a:p>
          <a:p>
            <a:pPr>
              <a:lnSpc>
                <a:spcPts val="1520"/>
              </a:lnSpc>
            </a:pPr>
            <a:endParaRPr lang="en-IN" sz="1400" b="1" dirty="0">
              <a:latin typeface="Montserrat" pitchFamily="2" charset="77"/>
            </a:endParaRPr>
          </a:p>
          <a:p>
            <a:pPr>
              <a:lnSpc>
                <a:spcPts val="1520"/>
              </a:lnSpc>
            </a:pPr>
            <a:r>
              <a:rPr lang="en-IN" sz="1100" dirty="0">
                <a:latin typeface="Montserrat" pitchFamily="2" charset="77"/>
              </a:rPr>
              <a:t>You will get access to Pinterest site metrics only if you verify your domain name.</a:t>
            </a:r>
          </a:p>
          <a:p>
            <a:pPr>
              <a:lnSpc>
                <a:spcPts val="1520"/>
              </a:lnSpc>
            </a:pPr>
            <a:r>
              <a:rPr lang="en-IN" sz="1100" dirty="0">
                <a:latin typeface="Montserrat" pitchFamily="2" charset="77"/>
              </a:rPr>
              <a:t>Here's how it will look like:</a:t>
            </a:r>
          </a:p>
        </p:txBody>
      </p:sp>
      <p:sp>
        <p:nvSpPr>
          <p:cNvPr id="6" name="TextBox 5">
            <a:extLst>
              <a:ext uri="{FF2B5EF4-FFF2-40B4-BE49-F238E27FC236}">
                <a16:creationId xmlns:a16="http://schemas.microsoft.com/office/drawing/2014/main" id="{E7D89606-E1B0-3147-AF90-EFE8B76A116E}"/>
              </a:ext>
            </a:extLst>
          </p:cNvPr>
          <p:cNvSpPr txBox="1"/>
          <p:nvPr/>
        </p:nvSpPr>
        <p:spPr>
          <a:xfrm>
            <a:off x="5549971" y="985260"/>
            <a:ext cx="4710042" cy="5849935"/>
          </a:xfrm>
          <a:prstGeom prst="rect">
            <a:avLst/>
          </a:prstGeom>
          <a:noFill/>
        </p:spPr>
        <p:txBody>
          <a:bodyPr wrap="square" rtlCol="0">
            <a:spAutoFit/>
          </a:bodyPr>
          <a:lstStyle/>
          <a:p>
            <a:pPr>
              <a:lnSpc>
                <a:spcPts val="1520"/>
              </a:lnSpc>
            </a:pPr>
            <a:r>
              <a:rPr lang="en-IN" sz="1100" dirty="0">
                <a:latin typeface="Montserrat" pitchFamily="2" charset="77"/>
              </a:rPr>
              <a:t>The most important thing to note in "Site Metrics" is daily averages of pins that come from your site. The measurement of your business’s pins or </a:t>
            </a:r>
            <a:r>
              <a:rPr lang="en-IN" sz="1100" dirty="0" err="1">
                <a:latin typeface="Montserrat" pitchFamily="2" charset="77"/>
              </a:rPr>
              <a:t>repins</a:t>
            </a:r>
            <a:r>
              <a:rPr lang="en-IN" sz="1100" dirty="0">
                <a:latin typeface="Montserrat" pitchFamily="2" charset="77"/>
              </a:rPr>
              <a:t> that you upload directly are excluded in this data. The site metrics tell you about some more important things explained below in brief:</a:t>
            </a:r>
          </a:p>
          <a:p>
            <a:pPr>
              <a:lnSpc>
                <a:spcPts val="1520"/>
              </a:lnSpc>
            </a:pPr>
            <a:endParaRPr lang="en-IN" sz="1100" dirty="0">
              <a:latin typeface="Montserrat" pitchFamily="2" charset="77"/>
            </a:endParaRPr>
          </a:p>
          <a:p>
            <a:pPr marL="285750" indent="-285750">
              <a:lnSpc>
                <a:spcPts val="1520"/>
              </a:lnSpc>
              <a:buFont typeface="+mj-lt"/>
              <a:buAutoNum type="romanUcPeriod"/>
            </a:pPr>
            <a:r>
              <a:rPr lang="en-IN" sz="1200" b="1" dirty="0">
                <a:latin typeface="Montserrat" pitchFamily="2" charset="77"/>
              </a:rPr>
              <a:t>Pins &amp; Pinners - Check who is pinning your content?</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It is interesting to check out the </a:t>
            </a:r>
            <a:r>
              <a:rPr lang="en-IN" sz="1100" b="1" dirty="0">
                <a:latin typeface="Montserrat SemiBold" pitchFamily="2" charset="77"/>
              </a:rPr>
              <a:t>number of people pinning from your website</a:t>
            </a:r>
            <a:r>
              <a:rPr lang="en-IN" sz="1100" dirty="0">
                <a:latin typeface="Montserrat" pitchFamily="2" charset="77"/>
              </a:rPr>
              <a:t> and on which day the active engagement reaches its peak. These measurements result in more accurate determination on what kind of content should be added to the website and on which day of the week, it should be posted.</a:t>
            </a:r>
          </a:p>
          <a:p>
            <a:pPr>
              <a:lnSpc>
                <a:spcPts val="1520"/>
              </a:lnSpc>
            </a:pPr>
            <a:endParaRPr lang="en-IN" sz="1100" dirty="0">
              <a:latin typeface="Montserrat" pitchFamily="2" charset="77"/>
            </a:endParaRPr>
          </a:p>
          <a:p>
            <a:pPr marL="285750" indent="-285750">
              <a:lnSpc>
                <a:spcPts val="1520"/>
              </a:lnSpc>
              <a:buFont typeface="+mj-lt"/>
              <a:buAutoNum type="romanUcPeriod" startAt="2"/>
            </a:pPr>
            <a:r>
              <a:rPr lang="en-IN" sz="1200" b="1" dirty="0" err="1">
                <a:latin typeface="Montserrat" pitchFamily="2" charset="77"/>
              </a:rPr>
              <a:t>Repins</a:t>
            </a:r>
            <a:r>
              <a:rPr lang="en-IN" sz="1200" b="1" dirty="0">
                <a:latin typeface="Montserrat" pitchFamily="2" charset="77"/>
              </a:rPr>
              <a:t> &amp; </a:t>
            </a:r>
            <a:r>
              <a:rPr lang="en-IN" sz="1200" b="1" dirty="0" err="1">
                <a:latin typeface="Montserrat" pitchFamily="2" charset="77"/>
              </a:rPr>
              <a:t>Repinners</a:t>
            </a:r>
            <a:r>
              <a:rPr lang="en-IN" sz="1200" b="1" dirty="0">
                <a:latin typeface="Montserrat" pitchFamily="2" charset="77"/>
              </a:rPr>
              <a:t> - Users who </a:t>
            </a:r>
            <a:r>
              <a:rPr lang="en-IN" sz="1200" b="1" dirty="0" err="1">
                <a:latin typeface="Montserrat" pitchFamily="2" charset="77"/>
              </a:rPr>
              <a:t>repin</a:t>
            </a:r>
            <a:r>
              <a:rPr lang="en-IN" sz="1200" b="1" dirty="0">
                <a:latin typeface="Montserrat" pitchFamily="2" charset="77"/>
              </a:rPr>
              <a:t> your pins</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Calculating the exact quantity of </a:t>
            </a:r>
            <a:r>
              <a:rPr lang="en-IN" sz="1100" dirty="0" err="1">
                <a:latin typeface="Montserrat" pitchFamily="2" charset="77"/>
              </a:rPr>
              <a:t>repins</a:t>
            </a:r>
            <a:r>
              <a:rPr lang="en-IN" sz="1100" dirty="0">
                <a:latin typeface="Montserrat" pitchFamily="2" charset="77"/>
              </a:rPr>
              <a:t> received by a single item of your site can assist in finding what type of content spreads the most. This will give you a good idea of what type of content you should create the most.</a:t>
            </a:r>
          </a:p>
          <a:p>
            <a:pPr>
              <a:lnSpc>
                <a:spcPts val="1520"/>
              </a:lnSpc>
            </a:pPr>
            <a:endParaRPr lang="en-IN" sz="1100" dirty="0">
              <a:latin typeface="Montserrat" pitchFamily="2" charset="77"/>
            </a:endParaRPr>
          </a:p>
          <a:p>
            <a:pPr marL="285750" indent="-285750">
              <a:lnSpc>
                <a:spcPts val="1520"/>
              </a:lnSpc>
              <a:buFont typeface="+mj-lt"/>
              <a:buAutoNum type="romanUcPeriod" startAt="3"/>
            </a:pPr>
            <a:r>
              <a:rPr lang="en-IN" sz="1200" b="1" dirty="0">
                <a:latin typeface="Montserrat" pitchFamily="2" charset="77"/>
              </a:rPr>
              <a:t>Impressions &amp; Reach - Number of people watching your products</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The impressions will let you know about the number of times your content shows in the Pinterest boards or news feed. It will let you see if your products don’t have a good description and are not being able to enter the search and frequency of your pins.</a:t>
            </a:r>
          </a:p>
        </p:txBody>
      </p:sp>
      <p:pic>
        <p:nvPicPr>
          <p:cNvPr id="11266" name="Picture 2" descr="Meaning of your Pinterest site metrics">
            <a:extLst>
              <a:ext uri="{FF2B5EF4-FFF2-40B4-BE49-F238E27FC236}">
                <a16:creationId xmlns:a16="http://schemas.microsoft.com/office/drawing/2014/main" id="{9CCA4C82-B520-AD46-9E4B-DFDD813916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360" y="2383289"/>
            <a:ext cx="3714069" cy="4243378"/>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D288DBC-F369-304E-8F59-098B678DA1EB}"/>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21</a:t>
            </a:r>
          </a:p>
        </p:txBody>
      </p:sp>
    </p:spTree>
    <p:extLst>
      <p:ext uri="{BB962C8B-B14F-4D97-AF65-F5344CB8AC3E}">
        <p14:creationId xmlns:p14="http://schemas.microsoft.com/office/powerpoint/2010/main" val="37477930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4EEE83-E3D8-2548-BAD0-1C3B8F4BC425}"/>
              </a:ext>
            </a:extLst>
          </p:cNvPr>
          <p:cNvSpPr txBox="1"/>
          <p:nvPr/>
        </p:nvSpPr>
        <p:spPr>
          <a:xfrm>
            <a:off x="431800" y="985260"/>
            <a:ext cx="4710043" cy="4888133"/>
          </a:xfrm>
          <a:prstGeom prst="rect">
            <a:avLst/>
          </a:prstGeom>
          <a:noFill/>
        </p:spPr>
        <p:txBody>
          <a:bodyPr wrap="square" rtlCol="0">
            <a:spAutoFit/>
          </a:bodyPr>
          <a:lstStyle/>
          <a:p>
            <a:pPr>
              <a:lnSpc>
                <a:spcPts val="1520"/>
              </a:lnSpc>
            </a:pPr>
            <a:r>
              <a:rPr lang="en-IN" sz="1100" dirty="0">
                <a:latin typeface="Montserrat" pitchFamily="2" charset="77"/>
              </a:rPr>
              <a:t>The importance of reach is more as compared to the impressions because it will give you information about the number of unique people watching your Pinterest Pins. Optimizing images on your site, adding right descriptions and a "Pin It" button can increase these Pin numbers. The quantity of traffic and transactions can be increased by having an increased number of unique views.</a:t>
            </a:r>
          </a:p>
          <a:p>
            <a:pPr>
              <a:lnSpc>
                <a:spcPts val="1520"/>
              </a:lnSpc>
            </a:pPr>
            <a:endParaRPr lang="en-IN" sz="1200" dirty="0">
              <a:latin typeface="Montserrat" pitchFamily="2" charset="77"/>
            </a:endParaRPr>
          </a:p>
          <a:p>
            <a:pPr marL="400050" indent="-400050">
              <a:lnSpc>
                <a:spcPts val="1520"/>
              </a:lnSpc>
              <a:buFont typeface="+mj-lt"/>
              <a:buAutoNum type="romanUcPeriod" startAt="4"/>
            </a:pPr>
            <a:r>
              <a:rPr lang="en-IN" sz="1200" b="1" dirty="0">
                <a:latin typeface="Montserrat" pitchFamily="2" charset="77"/>
              </a:rPr>
              <a:t>Clicks &amp; Visitors - Check out who is highly engaged with your pins?</a:t>
            </a:r>
          </a:p>
          <a:p>
            <a:pPr>
              <a:lnSpc>
                <a:spcPts val="1520"/>
              </a:lnSpc>
            </a:pPr>
            <a:endParaRPr lang="en-IN" sz="1400" b="1" dirty="0">
              <a:latin typeface="Montserrat" pitchFamily="2" charset="77"/>
            </a:endParaRPr>
          </a:p>
          <a:p>
            <a:pPr>
              <a:lnSpc>
                <a:spcPts val="1520"/>
              </a:lnSpc>
            </a:pPr>
            <a:r>
              <a:rPr lang="en-IN" sz="1100" dirty="0">
                <a:latin typeface="Montserrat" pitchFamily="2" charset="77"/>
              </a:rPr>
              <a:t>Clicks offer you the same information you will collect from your Google Analytics. The only difference is that, the clicks are derived only on the basis of the number of times a visitor clicks from a pin that arrives from your website.</a:t>
            </a:r>
          </a:p>
          <a:p>
            <a:pPr>
              <a:lnSpc>
                <a:spcPts val="1520"/>
              </a:lnSpc>
            </a:pPr>
            <a:endParaRPr lang="en-IN" sz="1100" dirty="0">
              <a:latin typeface="Montserrat" pitchFamily="2" charset="77"/>
            </a:endParaRPr>
          </a:p>
          <a:p>
            <a:pPr>
              <a:lnSpc>
                <a:spcPts val="1520"/>
              </a:lnSpc>
            </a:pPr>
            <a:r>
              <a:rPr lang="en-IN" sz="1400" b="1" dirty="0">
                <a:latin typeface="Montserrat" pitchFamily="2" charset="77"/>
              </a:rPr>
              <a:t>3. Find your most popular content among the customers</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The Most </a:t>
            </a:r>
            <a:r>
              <a:rPr lang="en-IN" sz="1100" dirty="0" err="1">
                <a:latin typeface="Montserrat" pitchFamily="2" charset="77"/>
              </a:rPr>
              <a:t>Repinned</a:t>
            </a:r>
            <a:r>
              <a:rPr lang="en-IN" sz="1100" dirty="0">
                <a:latin typeface="Montserrat" pitchFamily="2" charset="77"/>
              </a:rPr>
              <a:t> tab is the incredible feature of</a:t>
            </a:r>
            <a:r>
              <a:rPr lang="en-IN" sz="1100" dirty="0">
                <a:latin typeface="Montserrat" pitchFamily="2" charset="77"/>
                <a:hlinkClick r:id="rId2"/>
              </a:rPr>
              <a:t> </a:t>
            </a:r>
            <a:r>
              <a:rPr lang="en-IN" sz="1100" u="sng" dirty="0">
                <a:latin typeface="Montserrat" pitchFamily="2" charset="77"/>
                <a:hlinkClick r:id="rId2"/>
              </a:rPr>
              <a:t>Pinterest social media analytics</a:t>
            </a:r>
            <a:r>
              <a:rPr lang="en-IN" sz="1100" dirty="0">
                <a:latin typeface="Montserrat" pitchFamily="2" charset="77"/>
              </a:rPr>
              <a:t>. It shows you the most admired items of the platform. Checking this data frequently will assist you to find what type of content you need to add more to your site and what type of pins you should upload to your boards.</a:t>
            </a:r>
          </a:p>
          <a:p>
            <a:pPr>
              <a:lnSpc>
                <a:spcPts val="1520"/>
              </a:lnSpc>
            </a:pPr>
            <a:endParaRPr lang="en-IN" sz="1100" dirty="0">
              <a:latin typeface="Montserrat" pitchFamily="2" charset="77"/>
            </a:endParaRPr>
          </a:p>
        </p:txBody>
      </p:sp>
      <p:sp>
        <p:nvSpPr>
          <p:cNvPr id="6" name="TextBox 5">
            <a:extLst>
              <a:ext uri="{FF2B5EF4-FFF2-40B4-BE49-F238E27FC236}">
                <a16:creationId xmlns:a16="http://schemas.microsoft.com/office/drawing/2014/main" id="{E7D89606-E1B0-3147-AF90-EFE8B76A116E}"/>
              </a:ext>
            </a:extLst>
          </p:cNvPr>
          <p:cNvSpPr txBox="1"/>
          <p:nvPr/>
        </p:nvSpPr>
        <p:spPr>
          <a:xfrm>
            <a:off x="5549971" y="3153695"/>
            <a:ext cx="4710042" cy="3156890"/>
          </a:xfrm>
          <a:prstGeom prst="rect">
            <a:avLst/>
          </a:prstGeom>
          <a:noFill/>
        </p:spPr>
        <p:txBody>
          <a:bodyPr wrap="square" rtlCol="0">
            <a:spAutoFit/>
          </a:bodyPr>
          <a:lstStyle/>
          <a:p>
            <a:pPr>
              <a:lnSpc>
                <a:spcPts val="1520"/>
              </a:lnSpc>
            </a:pPr>
            <a:r>
              <a:rPr lang="en-IN" sz="1100" dirty="0">
                <a:latin typeface="Montserrat" pitchFamily="2" charset="77"/>
              </a:rPr>
              <a:t>The best way to utilize the Most </a:t>
            </a:r>
            <a:r>
              <a:rPr lang="en-IN" sz="1100" dirty="0" err="1">
                <a:latin typeface="Montserrat" pitchFamily="2" charset="77"/>
              </a:rPr>
              <a:t>Repinned</a:t>
            </a:r>
            <a:r>
              <a:rPr lang="en-IN" sz="1100" dirty="0">
                <a:latin typeface="Montserrat" pitchFamily="2" charset="77"/>
              </a:rPr>
              <a:t> tab is to have a look at a rise in </a:t>
            </a:r>
            <a:r>
              <a:rPr lang="en-IN" sz="1100" dirty="0" err="1">
                <a:latin typeface="Montserrat" pitchFamily="2" charset="77"/>
              </a:rPr>
              <a:t>repins</a:t>
            </a:r>
            <a:r>
              <a:rPr lang="en-IN" sz="1100" dirty="0">
                <a:latin typeface="Montserrat" pitchFamily="2" charset="77"/>
              </a:rPr>
              <a:t>, determine a date and set it in the calendar from the Most </a:t>
            </a:r>
            <a:r>
              <a:rPr lang="en-IN" sz="1100" dirty="0" err="1">
                <a:latin typeface="Montserrat" pitchFamily="2" charset="77"/>
              </a:rPr>
              <a:t>Repinned</a:t>
            </a:r>
            <a:r>
              <a:rPr lang="en-IN" sz="1100" dirty="0">
                <a:latin typeface="Montserrat" pitchFamily="2" charset="77"/>
              </a:rPr>
              <a:t> tab. This way you will be able to look at the most popular products.</a:t>
            </a:r>
          </a:p>
          <a:p>
            <a:pPr>
              <a:lnSpc>
                <a:spcPts val="1520"/>
              </a:lnSpc>
            </a:pPr>
            <a:endParaRPr lang="en-IN" sz="1100" dirty="0">
              <a:latin typeface="Montserrat" pitchFamily="2" charset="77"/>
            </a:endParaRPr>
          </a:p>
          <a:p>
            <a:pPr>
              <a:lnSpc>
                <a:spcPts val="1520"/>
              </a:lnSpc>
            </a:pPr>
            <a:r>
              <a:rPr lang="en-IN" sz="1100" b="1" dirty="0">
                <a:latin typeface="Montserrat" pitchFamily="2" charset="77"/>
              </a:rPr>
              <a:t>4. How Analytics Help You Develop Your Buyer Persona?</a:t>
            </a:r>
          </a:p>
          <a:p>
            <a:pPr>
              <a:lnSpc>
                <a:spcPts val="1520"/>
              </a:lnSpc>
            </a:pPr>
            <a:r>
              <a:rPr lang="en-IN" sz="1100" dirty="0">
                <a:latin typeface="Montserrat" pitchFamily="2" charset="77"/>
              </a:rPr>
              <a:t>According to</a:t>
            </a:r>
            <a:r>
              <a:rPr lang="en-IN" sz="1100" dirty="0">
                <a:latin typeface="Montserrat" pitchFamily="2" charset="77"/>
                <a:hlinkClick r:id="rId3"/>
              </a:rPr>
              <a:t> </a:t>
            </a:r>
            <a:r>
              <a:rPr lang="en-IN" sz="1100" u="sng" dirty="0">
                <a:latin typeface="Montserrat" pitchFamily="2" charset="77"/>
                <a:hlinkClick r:id="rId3"/>
              </a:rPr>
              <a:t>Hubspot</a:t>
            </a:r>
            <a:r>
              <a:rPr lang="en-IN" sz="1100" dirty="0">
                <a:latin typeface="Montserrat" pitchFamily="2" charset="77"/>
              </a:rPr>
              <a:t>, "Buyer persona is a semi-fictional representation of your ideal customer based on market research and real data about your existing customers."</a:t>
            </a:r>
          </a:p>
          <a:p>
            <a:pPr>
              <a:lnSpc>
                <a:spcPts val="1520"/>
              </a:lnSpc>
            </a:pPr>
            <a:r>
              <a:rPr lang="en-IN" sz="1100" dirty="0">
                <a:latin typeface="Montserrat" pitchFamily="2" charset="77"/>
              </a:rPr>
              <a:t>Pinterest analytics take you to the incredible journey of your potential customers.</a:t>
            </a:r>
          </a:p>
          <a:p>
            <a:pPr>
              <a:lnSpc>
                <a:spcPts val="1520"/>
              </a:lnSpc>
            </a:pPr>
            <a:endParaRPr lang="en-IN" sz="1100" dirty="0">
              <a:latin typeface="Montserrat" pitchFamily="2" charset="77"/>
            </a:endParaRPr>
          </a:p>
          <a:p>
            <a:pPr>
              <a:lnSpc>
                <a:spcPts val="1520"/>
              </a:lnSpc>
            </a:pPr>
            <a:r>
              <a:rPr lang="en-IN" sz="1100" b="1" dirty="0">
                <a:latin typeface="Montserrat" pitchFamily="2" charset="77"/>
              </a:rPr>
              <a:t>How?</a:t>
            </a:r>
          </a:p>
          <a:p>
            <a:pPr>
              <a:lnSpc>
                <a:spcPts val="1520"/>
              </a:lnSpc>
            </a:pPr>
            <a:endParaRPr lang="en-IN" sz="1100" dirty="0">
              <a:latin typeface="Montserrat" pitchFamily="2" charset="77"/>
            </a:endParaRPr>
          </a:p>
          <a:p>
            <a:pPr>
              <a:lnSpc>
                <a:spcPts val="1520"/>
              </a:lnSpc>
            </a:pPr>
            <a:r>
              <a:rPr lang="en-IN" sz="1100" dirty="0">
                <a:latin typeface="Montserrat" pitchFamily="2" charset="77"/>
              </a:rPr>
              <a:t>Click on "People You Reach" under Analytics Section and you will redirect to the given below screen:</a:t>
            </a:r>
          </a:p>
        </p:txBody>
      </p:sp>
      <p:pic>
        <p:nvPicPr>
          <p:cNvPr id="13314" name="Picture 2" descr="Find your most popular content">
            <a:extLst>
              <a:ext uri="{FF2B5EF4-FFF2-40B4-BE49-F238E27FC236}">
                <a16:creationId xmlns:a16="http://schemas.microsoft.com/office/drawing/2014/main" id="{BB071D10-AABB-0441-8F29-60999531A1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70006" y="1037512"/>
            <a:ext cx="4452734" cy="1862442"/>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3593561-C77B-5C40-A1E5-980B46E2E285}"/>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22</a:t>
            </a:r>
          </a:p>
        </p:txBody>
      </p:sp>
    </p:spTree>
    <p:extLst>
      <p:ext uri="{BB962C8B-B14F-4D97-AF65-F5344CB8AC3E}">
        <p14:creationId xmlns:p14="http://schemas.microsoft.com/office/powerpoint/2010/main" val="4036259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4EEE83-E3D8-2548-BAD0-1C3B8F4BC425}"/>
              </a:ext>
            </a:extLst>
          </p:cNvPr>
          <p:cNvSpPr txBox="1"/>
          <p:nvPr/>
        </p:nvSpPr>
        <p:spPr>
          <a:xfrm>
            <a:off x="431800" y="3519458"/>
            <a:ext cx="4710043" cy="2772169"/>
          </a:xfrm>
          <a:prstGeom prst="rect">
            <a:avLst/>
          </a:prstGeom>
          <a:noFill/>
        </p:spPr>
        <p:txBody>
          <a:bodyPr wrap="square" rtlCol="0">
            <a:spAutoFit/>
          </a:bodyPr>
          <a:lstStyle/>
          <a:p>
            <a:pPr>
              <a:lnSpc>
                <a:spcPts val="1520"/>
              </a:lnSpc>
            </a:pPr>
            <a:r>
              <a:rPr lang="en-IN" sz="1100" dirty="0">
                <a:latin typeface="Montserrat" pitchFamily="2" charset="77"/>
              </a:rPr>
              <a:t>Scroll down on the same "Demographics" tab and you will get thorough details of your audience including their countries, cities, languages they speak, and gender. Switch to "Interests" tab and see the common interest or content your audience likes to share. All this data will help you </a:t>
            </a:r>
            <a:r>
              <a:rPr lang="en-IN" sz="1100" u="sng" dirty="0">
                <a:latin typeface="Montserrat" pitchFamily="2" charset="77"/>
                <a:hlinkClick r:id="rId2"/>
              </a:rPr>
              <a:t>develop your buyer personas</a:t>
            </a:r>
            <a:r>
              <a:rPr lang="en-IN" sz="1100" dirty="0">
                <a:latin typeface="Montserrat" pitchFamily="2" charset="77"/>
              </a:rPr>
              <a:t>.</a:t>
            </a:r>
          </a:p>
          <a:p>
            <a:pPr>
              <a:lnSpc>
                <a:spcPts val="1520"/>
              </a:lnSpc>
            </a:pPr>
            <a:endParaRPr lang="en-IN" sz="1100" dirty="0">
              <a:latin typeface="Montserrat" pitchFamily="2" charset="77"/>
            </a:endParaRPr>
          </a:p>
          <a:p>
            <a:pPr>
              <a:lnSpc>
                <a:spcPts val="1520"/>
              </a:lnSpc>
            </a:pPr>
            <a:r>
              <a:rPr lang="en-IN" sz="1200" b="1" dirty="0">
                <a:solidFill>
                  <a:srgbClr val="CB1F24"/>
                </a:solidFill>
                <a:latin typeface="Montserrat" pitchFamily="2" charset="77"/>
              </a:rPr>
              <a:t>You can use a social media scheduling tool like </a:t>
            </a:r>
            <a:r>
              <a:rPr lang="en-IN" sz="1200" b="1" dirty="0" err="1">
                <a:solidFill>
                  <a:srgbClr val="CB1F24"/>
                </a:solidFill>
                <a:latin typeface="Montserrat" pitchFamily="2" charset="77"/>
              </a:rPr>
              <a:t>SocialPilot</a:t>
            </a:r>
            <a:r>
              <a:rPr lang="en-IN" sz="1200" b="1" dirty="0">
                <a:solidFill>
                  <a:srgbClr val="CB1F24"/>
                </a:solidFill>
                <a:latin typeface="Montserrat" pitchFamily="2" charset="77"/>
              </a:rPr>
              <a:t> to efficiently manage your Pinterest marketing</a:t>
            </a:r>
          </a:p>
          <a:p>
            <a:pPr>
              <a:lnSpc>
                <a:spcPts val="1520"/>
              </a:lnSpc>
            </a:pPr>
            <a:endParaRPr lang="en-IN" sz="1100" b="1" dirty="0">
              <a:latin typeface="Montserrat" pitchFamily="2" charset="77"/>
            </a:endParaRPr>
          </a:p>
          <a:p>
            <a:pPr>
              <a:lnSpc>
                <a:spcPts val="1520"/>
              </a:lnSpc>
            </a:pPr>
            <a:r>
              <a:rPr lang="en-IN" sz="1100" dirty="0" err="1">
                <a:latin typeface="Montserrat" pitchFamily="2" charset="77"/>
              </a:rPr>
              <a:t>Socialpilot</a:t>
            </a:r>
            <a:r>
              <a:rPr lang="en-IN" sz="1100" dirty="0">
                <a:latin typeface="Montserrat" pitchFamily="2" charset="77"/>
              </a:rPr>
              <a:t> not only helps you with</a:t>
            </a:r>
            <a:r>
              <a:rPr lang="en-IN" sz="1100" dirty="0">
                <a:latin typeface="Montserrat" pitchFamily="2" charset="77"/>
                <a:hlinkClick r:id="rId3"/>
              </a:rPr>
              <a:t> </a:t>
            </a:r>
            <a:r>
              <a:rPr lang="en-IN" sz="1100" u="sng" dirty="0">
                <a:latin typeface="Montserrat" pitchFamily="2" charset="77"/>
                <a:hlinkClick r:id="rId3"/>
              </a:rPr>
              <a:t>Pinterest Scheduling</a:t>
            </a:r>
            <a:r>
              <a:rPr lang="en-IN" sz="1100" dirty="0">
                <a:latin typeface="Montserrat" pitchFamily="2" charset="77"/>
              </a:rPr>
              <a:t>, it also offers proper management and analytics features. Let's have some glimpses of how </a:t>
            </a:r>
            <a:r>
              <a:rPr lang="en-IN" sz="1100" dirty="0" err="1">
                <a:latin typeface="Montserrat" pitchFamily="2" charset="77"/>
              </a:rPr>
              <a:t>Socialpilot</a:t>
            </a:r>
            <a:r>
              <a:rPr lang="en-IN" sz="1100" dirty="0">
                <a:latin typeface="Montserrat" pitchFamily="2" charset="77"/>
              </a:rPr>
              <a:t> introduce you with all-inclusive Pinterest Analytics:</a:t>
            </a:r>
          </a:p>
        </p:txBody>
      </p:sp>
      <p:sp>
        <p:nvSpPr>
          <p:cNvPr id="6" name="TextBox 5">
            <a:extLst>
              <a:ext uri="{FF2B5EF4-FFF2-40B4-BE49-F238E27FC236}">
                <a16:creationId xmlns:a16="http://schemas.microsoft.com/office/drawing/2014/main" id="{E7D89606-E1B0-3147-AF90-EFE8B76A116E}"/>
              </a:ext>
            </a:extLst>
          </p:cNvPr>
          <p:cNvSpPr txBox="1"/>
          <p:nvPr/>
        </p:nvSpPr>
        <p:spPr>
          <a:xfrm>
            <a:off x="5549971" y="3545580"/>
            <a:ext cx="4710042" cy="848566"/>
          </a:xfrm>
          <a:prstGeom prst="rect">
            <a:avLst/>
          </a:prstGeom>
          <a:noFill/>
        </p:spPr>
        <p:txBody>
          <a:bodyPr wrap="square" rtlCol="0">
            <a:spAutoFit/>
          </a:bodyPr>
          <a:lstStyle/>
          <a:p>
            <a:pPr>
              <a:lnSpc>
                <a:spcPts val="1520"/>
              </a:lnSpc>
            </a:pPr>
            <a:r>
              <a:rPr lang="en-IN" sz="1100" dirty="0">
                <a:latin typeface="Montserrat" pitchFamily="2" charset="77"/>
              </a:rPr>
              <a:t>This is just an overview. Digging a little deeper will take you to a trip full of daily Pin analysis, engagement metrics, board analysis and performance analysis. You don't need to go anywhere else.</a:t>
            </a:r>
            <a:r>
              <a:rPr lang="en-IN" sz="1100" dirty="0">
                <a:latin typeface="Montserrat" pitchFamily="2" charset="77"/>
                <a:hlinkClick r:id="rId4"/>
              </a:rPr>
              <a:t> </a:t>
            </a:r>
            <a:r>
              <a:rPr lang="en-IN" sz="1100" u="sng" dirty="0">
                <a:latin typeface="Montserrat" pitchFamily="2" charset="77"/>
                <a:hlinkClick r:id="rId4"/>
              </a:rPr>
              <a:t>Try it yourself</a:t>
            </a:r>
            <a:r>
              <a:rPr lang="en-IN" sz="1100" dirty="0">
                <a:latin typeface="Montserrat" pitchFamily="2" charset="77"/>
              </a:rPr>
              <a:t>.</a:t>
            </a:r>
          </a:p>
        </p:txBody>
      </p:sp>
      <p:pic>
        <p:nvPicPr>
          <p:cNvPr id="15362" name="Picture 2" descr="Develop your buyer personas">
            <a:extLst>
              <a:ext uri="{FF2B5EF4-FFF2-40B4-BE49-F238E27FC236}">
                <a16:creationId xmlns:a16="http://schemas.microsoft.com/office/drawing/2014/main" id="{283FC290-DFE8-E04C-B85C-5BB0756951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884" y="1077339"/>
            <a:ext cx="4286321" cy="2163768"/>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15364" name="Picture 4" descr="SocialPilot Pinterest analytics">
            <a:extLst>
              <a:ext uri="{FF2B5EF4-FFF2-40B4-BE49-F238E27FC236}">
                <a16:creationId xmlns:a16="http://schemas.microsoft.com/office/drawing/2014/main" id="{711C1805-1CD1-6D4D-B570-6837A5982E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50835" y="1077339"/>
            <a:ext cx="4390754" cy="2279815"/>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A9D2D8C-5C8B-F94E-A892-A2DDE19759AD}"/>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23</a:t>
            </a:r>
          </a:p>
        </p:txBody>
      </p:sp>
    </p:spTree>
    <p:extLst>
      <p:ext uri="{BB962C8B-B14F-4D97-AF65-F5344CB8AC3E}">
        <p14:creationId xmlns:p14="http://schemas.microsoft.com/office/powerpoint/2010/main" val="3576138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5EA033-0155-CE42-9E1E-40BC2285D3A0}"/>
              </a:ext>
            </a:extLst>
          </p:cNvPr>
          <p:cNvSpPr txBox="1"/>
          <p:nvPr/>
        </p:nvSpPr>
        <p:spPr>
          <a:xfrm>
            <a:off x="431800" y="977900"/>
            <a:ext cx="9666429" cy="864019"/>
          </a:xfrm>
          <a:prstGeom prst="rect">
            <a:avLst/>
          </a:prstGeom>
          <a:noFill/>
        </p:spPr>
        <p:txBody>
          <a:bodyPr wrap="none" rtlCol="0">
            <a:spAutoFit/>
          </a:bodyPr>
          <a:lstStyle/>
          <a:p>
            <a:pPr>
              <a:lnSpc>
                <a:spcPts val="3080"/>
              </a:lnSpc>
            </a:pPr>
            <a:r>
              <a:rPr lang="en-IN" sz="2400" b="1" dirty="0">
                <a:latin typeface="Montserrat" pitchFamily="2" charset="77"/>
              </a:rPr>
              <a:t>SOME BEST PRACTICES TO MAKE THE MOST OUT OF YOUR</a:t>
            </a:r>
          </a:p>
          <a:p>
            <a:pPr>
              <a:lnSpc>
                <a:spcPts val="3080"/>
              </a:lnSpc>
            </a:pPr>
            <a:r>
              <a:rPr lang="en-IN" sz="2400" b="1" dirty="0">
                <a:latin typeface="Montserrat" pitchFamily="2" charset="77"/>
              </a:rPr>
              <a:t>PINTEREST MARKETING STRATEGY</a:t>
            </a:r>
            <a:endParaRPr lang="en-US" sz="2400" b="1" dirty="0">
              <a:latin typeface="Montserrat" pitchFamily="2" charset="77"/>
            </a:endParaRPr>
          </a:p>
        </p:txBody>
      </p:sp>
      <p:sp>
        <p:nvSpPr>
          <p:cNvPr id="4" name="TextBox 3">
            <a:extLst>
              <a:ext uri="{FF2B5EF4-FFF2-40B4-BE49-F238E27FC236}">
                <a16:creationId xmlns:a16="http://schemas.microsoft.com/office/drawing/2014/main" id="{874EEE83-E3D8-2548-BAD0-1C3B8F4BC425}"/>
              </a:ext>
            </a:extLst>
          </p:cNvPr>
          <p:cNvSpPr txBox="1"/>
          <p:nvPr/>
        </p:nvSpPr>
        <p:spPr>
          <a:xfrm>
            <a:off x="431800" y="2285928"/>
            <a:ext cx="4710043" cy="4384790"/>
          </a:xfrm>
          <a:prstGeom prst="rect">
            <a:avLst/>
          </a:prstGeom>
          <a:noFill/>
        </p:spPr>
        <p:txBody>
          <a:bodyPr wrap="square" rtlCol="0">
            <a:spAutoFit/>
          </a:bodyPr>
          <a:lstStyle/>
          <a:p>
            <a:pPr>
              <a:lnSpc>
                <a:spcPts val="1620"/>
              </a:lnSpc>
            </a:pPr>
            <a:r>
              <a:rPr lang="en-IN" sz="1100" dirty="0">
                <a:latin typeface="Montserrat" pitchFamily="2" charset="77"/>
              </a:rPr>
              <a:t>We all can agree that Pinterest is a great platform for marketers. With its high-intent audience and spectacular conversion metrics, Pinterest can be immensely useful for marketing your brand and  growing your business. However, just pinning just about anything won’t work.. In addition to a fool-proof marketing strategy, you also need to keep some important aspects in mind that’ll help you achieve the kind of results you’re hoping for. </a:t>
            </a:r>
          </a:p>
          <a:p>
            <a:pPr>
              <a:lnSpc>
                <a:spcPts val="1620"/>
              </a:lnSpc>
            </a:pPr>
            <a:br>
              <a:rPr lang="en-IN" sz="1100" dirty="0">
                <a:latin typeface="Montserrat" pitchFamily="2" charset="77"/>
              </a:rPr>
            </a:br>
            <a:r>
              <a:rPr lang="en-IN" sz="1100" dirty="0">
                <a:latin typeface="Montserrat" pitchFamily="2" charset="77"/>
              </a:rPr>
              <a:t>So without further ado, here are some tips and tricks to keep in mind while marketing your brand on Pinterest. </a:t>
            </a:r>
          </a:p>
          <a:p>
            <a:pPr>
              <a:lnSpc>
                <a:spcPts val="1620"/>
              </a:lnSpc>
            </a:pPr>
            <a:endParaRPr lang="en-IN" sz="1100" dirty="0">
              <a:latin typeface="Montserrat" pitchFamily="2" charset="77"/>
            </a:endParaRPr>
          </a:p>
          <a:p>
            <a:pPr>
              <a:lnSpc>
                <a:spcPts val="1620"/>
              </a:lnSpc>
            </a:pPr>
            <a:r>
              <a:rPr lang="en-IN" sz="1400" b="1" dirty="0">
                <a:latin typeface="Montserrat" pitchFamily="2" charset="77"/>
              </a:rPr>
              <a:t>Have a complete profile</a:t>
            </a:r>
          </a:p>
          <a:p>
            <a:pPr>
              <a:lnSpc>
                <a:spcPts val="1620"/>
              </a:lnSpc>
            </a:pPr>
            <a:br>
              <a:rPr lang="en-IN" sz="1100" dirty="0">
                <a:latin typeface="Montserrat" pitchFamily="2" charset="77"/>
              </a:rPr>
            </a:br>
            <a:r>
              <a:rPr lang="en-IN" sz="1100" dirty="0">
                <a:latin typeface="Montserrat" pitchFamily="2" charset="77"/>
              </a:rPr>
              <a:t>Complete your profile first thing if you haven’t done it already. Describe your business and include relevant keywords that help you reach your target audience. Have a profile picture, ideally the same one that you have </a:t>
            </a:r>
            <a:r>
              <a:rPr lang="en-IN" sz="1100" dirty="0" err="1">
                <a:latin typeface="Montserrat" pitchFamily="2" charset="77"/>
              </a:rPr>
              <a:t>usd</a:t>
            </a:r>
            <a:r>
              <a:rPr lang="en-IN" sz="1100" dirty="0">
                <a:latin typeface="Montserrat" pitchFamily="2" charset="77"/>
              </a:rPr>
              <a:t> across all other social media platforms. In addition, create some to get started and pin at least 9 pins on each board. This will give the board an active appearance and encourage the audience to explore your board.</a:t>
            </a:r>
          </a:p>
        </p:txBody>
      </p:sp>
      <p:sp>
        <p:nvSpPr>
          <p:cNvPr id="6" name="TextBox 5">
            <a:extLst>
              <a:ext uri="{FF2B5EF4-FFF2-40B4-BE49-F238E27FC236}">
                <a16:creationId xmlns:a16="http://schemas.microsoft.com/office/drawing/2014/main" id="{E7D89606-E1B0-3147-AF90-EFE8B76A116E}"/>
              </a:ext>
            </a:extLst>
          </p:cNvPr>
          <p:cNvSpPr txBox="1"/>
          <p:nvPr/>
        </p:nvSpPr>
        <p:spPr>
          <a:xfrm>
            <a:off x="5549971" y="2285928"/>
            <a:ext cx="4710042" cy="3564053"/>
          </a:xfrm>
          <a:prstGeom prst="rect">
            <a:avLst/>
          </a:prstGeom>
          <a:noFill/>
        </p:spPr>
        <p:txBody>
          <a:bodyPr wrap="square" rtlCol="0">
            <a:spAutoFit/>
          </a:bodyPr>
          <a:lstStyle/>
          <a:p>
            <a:pPr>
              <a:lnSpc>
                <a:spcPts val="1620"/>
              </a:lnSpc>
            </a:pPr>
            <a:r>
              <a:rPr lang="en-IN" sz="1400" b="1" dirty="0">
                <a:latin typeface="Montserrat" pitchFamily="2" charset="77"/>
              </a:rPr>
              <a:t>Create Your First 5 Boards</a:t>
            </a:r>
          </a:p>
          <a:p>
            <a:pPr>
              <a:lnSpc>
                <a:spcPts val="1620"/>
              </a:lnSpc>
            </a:pPr>
            <a:br>
              <a:rPr lang="en-IN" sz="1100" dirty="0">
                <a:latin typeface="Montserrat" pitchFamily="2" charset="77"/>
              </a:rPr>
            </a:br>
            <a:r>
              <a:rPr lang="en-IN" sz="1100" dirty="0">
                <a:latin typeface="Montserrat" pitchFamily="2" charset="77"/>
              </a:rPr>
              <a:t>If you haven't started pinning yet, now is the time! Start with creating your first 5 boards related to the topics that your audience would love. Add a few pins to each board. For instance, you can create 5 boards that your audience loves or create 5 boards for things your audience feel difficulty in finding.</a:t>
            </a:r>
          </a:p>
          <a:p>
            <a:pPr>
              <a:lnSpc>
                <a:spcPts val="1620"/>
              </a:lnSpc>
            </a:pPr>
            <a:br>
              <a:rPr lang="en-IN" sz="1100" dirty="0">
                <a:latin typeface="Montserrat" pitchFamily="2" charset="77"/>
              </a:rPr>
            </a:br>
            <a:r>
              <a:rPr lang="en-IN" sz="1400" b="1" dirty="0">
                <a:latin typeface="Montserrat" pitchFamily="2" charset="77"/>
              </a:rPr>
              <a:t>Keep the focus on generating engagement </a:t>
            </a:r>
            <a:endParaRPr lang="en-IN" sz="1100" b="1" dirty="0">
              <a:latin typeface="Montserrat" pitchFamily="2" charset="77"/>
            </a:endParaRPr>
          </a:p>
          <a:p>
            <a:pPr>
              <a:lnSpc>
                <a:spcPts val="1620"/>
              </a:lnSpc>
            </a:pPr>
            <a:br>
              <a:rPr lang="en-IN" sz="1100" dirty="0">
                <a:latin typeface="Montserrat" pitchFamily="2" charset="77"/>
              </a:rPr>
            </a:br>
            <a:r>
              <a:rPr lang="en-IN" sz="1100" dirty="0">
                <a:latin typeface="Montserrat" pitchFamily="2" charset="77"/>
              </a:rPr>
              <a:t>Maybe you don’t have a ton of Pinterest followers to start with. It's okay. Everybody starts with very few of them. The key to getting more audience is to engage with them! Direct messaging is an excellent option to go for it. You can reach out to people who have liked your posts, offer thanks to people who have </a:t>
            </a:r>
            <a:r>
              <a:rPr lang="en-IN" sz="1100" dirty="0" err="1">
                <a:latin typeface="Montserrat" pitchFamily="2" charset="77"/>
              </a:rPr>
              <a:t>repinned</a:t>
            </a:r>
            <a:r>
              <a:rPr lang="en-IN" sz="1100" dirty="0">
                <a:latin typeface="Montserrat" pitchFamily="2" charset="77"/>
              </a:rPr>
              <a:t> your images, set up group conversations to boost engagement on Pinterest.</a:t>
            </a:r>
          </a:p>
        </p:txBody>
      </p:sp>
      <p:cxnSp>
        <p:nvCxnSpPr>
          <p:cNvPr id="5" name="Straight Connector 4">
            <a:extLst>
              <a:ext uri="{FF2B5EF4-FFF2-40B4-BE49-F238E27FC236}">
                <a16:creationId xmlns:a16="http://schemas.microsoft.com/office/drawing/2014/main" id="{5ABFDC41-1829-3A4A-88BB-25AF46C70879}"/>
              </a:ext>
            </a:extLst>
          </p:cNvPr>
          <p:cNvCxnSpPr>
            <a:cxnSpLocks/>
          </p:cNvCxnSpPr>
          <p:nvPr/>
        </p:nvCxnSpPr>
        <p:spPr>
          <a:xfrm>
            <a:off x="520700" y="2007288"/>
            <a:ext cx="3200400" cy="0"/>
          </a:xfrm>
          <a:prstGeom prst="line">
            <a:avLst/>
          </a:prstGeom>
          <a:ln w="38100">
            <a:solidFill>
              <a:srgbClr val="CB1F24"/>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AAB61F2C-7D3D-484D-8196-3885984AD665}"/>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24</a:t>
            </a:r>
          </a:p>
        </p:txBody>
      </p:sp>
    </p:spTree>
    <p:extLst>
      <p:ext uri="{BB962C8B-B14F-4D97-AF65-F5344CB8AC3E}">
        <p14:creationId xmlns:p14="http://schemas.microsoft.com/office/powerpoint/2010/main" val="12548077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4EEE83-E3D8-2548-BAD0-1C3B8F4BC425}"/>
              </a:ext>
            </a:extLst>
          </p:cNvPr>
          <p:cNvSpPr txBox="1"/>
          <p:nvPr/>
        </p:nvSpPr>
        <p:spPr>
          <a:xfrm>
            <a:off x="431800" y="985260"/>
            <a:ext cx="4710043" cy="5734519"/>
          </a:xfrm>
          <a:prstGeom prst="rect">
            <a:avLst/>
          </a:prstGeom>
          <a:noFill/>
        </p:spPr>
        <p:txBody>
          <a:bodyPr wrap="square" rtlCol="0">
            <a:spAutoFit/>
          </a:bodyPr>
          <a:lstStyle/>
          <a:p>
            <a:pPr>
              <a:lnSpc>
                <a:spcPts val="1620"/>
              </a:lnSpc>
            </a:pPr>
            <a:r>
              <a:rPr lang="en-IN" sz="1400" b="1" dirty="0" err="1">
                <a:latin typeface="Montserrat" pitchFamily="2" charset="77"/>
              </a:rPr>
              <a:t>Analyze</a:t>
            </a:r>
            <a:r>
              <a:rPr lang="en-IN" sz="1400" b="1" dirty="0">
                <a:latin typeface="Montserrat" pitchFamily="2" charset="77"/>
              </a:rPr>
              <a:t> your competition and follow them </a:t>
            </a:r>
            <a:endParaRPr lang="en-IN" sz="1100" b="1" dirty="0">
              <a:latin typeface="Montserrat" pitchFamily="2" charset="77"/>
            </a:endParaRPr>
          </a:p>
          <a:p>
            <a:pPr>
              <a:lnSpc>
                <a:spcPts val="1620"/>
              </a:lnSpc>
            </a:pPr>
            <a:br>
              <a:rPr lang="en-IN" sz="1100" dirty="0">
                <a:latin typeface="Montserrat" pitchFamily="2" charset="77"/>
              </a:rPr>
            </a:br>
            <a:r>
              <a:rPr lang="en-IN" sz="1100" dirty="0">
                <a:latin typeface="Montserrat" pitchFamily="2" charset="77"/>
              </a:rPr>
              <a:t>To be the best at something, you need to see how others are doing it and learn from their wins and failures. Do some research and follow your competitors’ accounts. You can discover what they are actually doing on Pinterest and learn from their actions. Also, cross-promoting and encouraging each other on platforms provides you a wider audience!</a:t>
            </a:r>
          </a:p>
          <a:p>
            <a:pPr>
              <a:lnSpc>
                <a:spcPts val="1620"/>
              </a:lnSpc>
            </a:pPr>
            <a:br>
              <a:rPr lang="en-IN" sz="1100" dirty="0">
                <a:latin typeface="Montserrat" pitchFamily="2" charset="77"/>
              </a:rPr>
            </a:br>
            <a:r>
              <a:rPr lang="en-IN" sz="1400" b="1" dirty="0">
                <a:latin typeface="Montserrat" pitchFamily="2" charset="77"/>
              </a:rPr>
              <a:t>Join a Community Board</a:t>
            </a:r>
          </a:p>
          <a:p>
            <a:pPr>
              <a:lnSpc>
                <a:spcPts val="1620"/>
              </a:lnSpc>
            </a:pPr>
            <a:endParaRPr lang="en-IN" sz="1100" b="1" dirty="0">
              <a:latin typeface="Montserrat" pitchFamily="2" charset="77"/>
            </a:endParaRPr>
          </a:p>
          <a:p>
            <a:pPr>
              <a:lnSpc>
                <a:spcPts val="1620"/>
              </a:lnSpc>
            </a:pPr>
            <a:r>
              <a:rPr lang="en-IN" sz="1100" dirty="0">
                <a:latin typeface="Montserrat" pitchFamily="2" charset="77"/>
              </a:rPr>
              <a:t>In simpler terms, it's a collaborative board that is owned by a single person and then adds more creators to post on the board. You can request to join the board, or if you own a community board, you can as well invite people to collaborate.</a:t>
            </a:r>
          </a:p>
          <a:p>
            <a:pPr>
              <a:lnSpc>
                <a:spcPts val="1620"/>
              </a:lnSpc>
            </a:pPr>
            <a:endParaRPr lang="en-IN" sz="1100" dirty="0">
              <a:latin typeface="Montserrat" pitchFamily="2" charset="77"/>
            </a:endParaRPr>
          </a:p>
          <a:p>
            <a:pPr>
              <a:lnSpc>
                <a:spcPts val="1620"/>
              </a:lnSpc>
            </a:pPr>
            <a:r>
              <a:rPr lang="en-IN" sz="1100" dirty="0">
                <a:latin typeface="Montserrat" pitchFamily="2" charset="77"/>
              </a:rPr>
              <a:t>Try researching and joining community boards within your business sector. This way </a:t>
            </a:r>
            <a:r>
              <a:rPr lang="en-IN" sz="1100" b="1" dirty="0">
                <a:latin typeface="Montserrat SemiBold" pitchFamily="2" charset="77"/>
              </a:rPr>
              <a:t>you will reach a highly targeted audience that you wouldn’t otherwise have access to</a:t>
            </a:r>
            <a:r>
              <a:rPr lang="en-IN" sz="1100" b="1" dirty="0">
                <a:latin typeface="Montserrat" pitchFamily="2" charset="77"/>
              </a:rPr>
              <a:t>.</a:t>
            </a:r>
            <a:r>
              <a:rPr lang="en-IN" sz="1100" dirty="0">
                <a:latin typeface="Montserrat" pitchFamily="2" charset="77"/>
              </a:rPr>
              <a:t> Also, It is a great place to find relevant content to pin to your boards.</a:t>
            </a:r>
          </a:p>
          <a:p>
            <a:pPr>
              <a:lnSpc>
                <a:spcPts val="1620"/>
              </a:lnSpc>
            </a:pPr>
            <a:endParaRPr lang="en-IN" sz="1100" dirty="0">
              <a:latin typeface="Montserrat" pitchFamily="2" charset="77"/>
            </a:endParaRPr>
          </a:p>
          <a:p>
            <a:pPr>
              <a:lnSpc>
                <a:spcPts val="1520"/>
              </a:lnSpc>
            </a:pPr>
            <a:r>
              <a:rPr lang="en-IN" sz="1400" b="1" dirty="0">
                <a:latin typeface="Montserrat" pitchFamily="2" charset="77"/>
              </a:rPr>
              <a:t>Include Rich Product Pin to Your Site</a:t>
            </a:r>
          </a:p>
          <a:p>
            <a:pPr>
              <a:lnSpc>
                <a:spcPts val="1520"/>
              </a:lnSpc>
            </a:pPr>
            <a:endParaRPr lang="en-IN" sz="1100" b="1" dirty="0">
              <a:latin typeface="Montserrat" pitchFamily="2" charset="77"/>
            </a:endParaRPr>
          </a:p>
          <a:p>
            <a:pPr>
              <a:lnSpc>
                <a:spcPts val="1520"/>
              </a:lnSpc>
            </a:pPr>
            <a:r>
              <a:rPr lang="en-IN" sz="1100" u="sng" dirty="0">
                <a:latin typeface="Montserrat" pitchFamily="2" charset="77"/>
                <a:hlinkClick r:id="rId2"/>
              </a:rPr>
              <a:t>Rich Pins</a:t>
            </a:r>
            <a:r>
              <a:rPr lang="en-IN" sz="1100" dirty="0">
                <a:latin typeface="Montserrat" pitchFamily="2" charset="77"/>
              </a:rPr>
              <a:t> are Pins that include extra information right on the pin itself. They allow you to </a:t>
            </a:r>
            <a:r>
              <a:rPr lang="en-IN" sz="1100" b="1" dirty="0">
                <a:latin typeface="Montserrat SemiBold" pitchFamily="2" charset="77"/>
              </a:rPr>
              <a:t>provide more information directly on a pin, making the pins more user-friendly. </a:t>
            </a:r>
            <a:r>
              <a:rPr lang="en-IN" sz="1100" dirty="0">
                <a:latin typeface="Montserrat" pitchFamily="2" charset="77"/>
              </a:rPr>
              <a:t>Rich pins drive more</a:t>
            </a:r>
            <a:r>
              <a:rPr lang="en-IN" sz="1100" dirty="0">
                <a:latin typeface="Montserrat" pitchFamily="2" charset="77"/>
                <a:hlinkClick r:id="rId3"/>
              </a:rPr>
              <a:t> </a:t>
            </a:r>
            <a:r>
              <a:rPr lang="en-IN" sz="1100" u="sng" dirty="0">
                <a:latin typeface="Montserrat" pitchFamily="2" charset="77"/>
                <a:hlinkClick r:id="rId3"/>
              </a:rPr>
              <a:t>traffic to your website</a:t>
            </a:r>
            <a:r>
              <a:rPr lang="en-IN" sz="1100" dirty="0">
                <a:latin typeface="Montserrat" pitchFamily="2" charset="77"/>
              </a:rPr>
              <a:t>. All it takes is some basic knowledge of embedding, </a:t>
            </a:r>
            <a:r>
              <a:rPr lang="en-IN" sz="1100" dirty="0" err="1">
                <a:latin typeface="Montserrat" pitchFamily="2" charset="77"/>
              </a:rPr>
              <a:t>schema.org</a:t>
            </a:r>
            <a:r>
              <a:rPr lang="en-IN" sz="1100" dirty="0">
                <a:latin typeface="Montserrat" pitchFamily="2" charset="77"/>
              </a:rPr>
              <a:t>, and Open Graph.</a:t>
            </a:r>
          </a:p>
        </p:txBody>
      </p:sp>
      <p:sp>
        <p:nvSpPr>
          <p:cNvPr id="6" name="TextBox 5">
            <a:extLst>
              <a:ext uri="{FF2B5EF4-FFF2-40B4-BE49-F238E27FC236}">
                <a16:creationId xmlns:a16="http://schemas.microsoft.com/office/drawing/2014/main" id="{E7D89606-E1B0-3147-AF90-EFE8B76A116E}"/>
              </a:ext>
            </a:extLst>
          </p:cNvPr>
          <p:cNvSpPr txBox="1"/>
          <p:nvPr/>
        </p:nvSpPr>
        <p:spPr>
          <a:xfrm>
            <a:off x="5549971" y="985260"/>
            <a:ext cx="4710042" cy="5657574"/>
          </a:xfrm>
          <a:prstGeom prst="rect">
            <a:avLst/>
          </a:prstGeom>
          <a:noFill/>
        </p:spPr>
        <p:txBody>
          <a:bodyPr wrap="square" rtlCol="0">
            <a:spAutoFit/>
          </a:bodyPr>
          <a:lstStyle/>
          <a:p>
            <a:pPr>
              <a:lnSpc>
                <a:spcPts val="1520"/>
              </a:lnSpc>
            </a:pPr>
            <a:r>
              <a:rPr lang="en-IN" sz="1400" b="1" dirty="0">
                <a:latin typeface="Montserrat" pitchFamily="2" charset="77"/>
              </a:rPr>
              <a:t>Focus on Image Quality</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Pinterest is all about visuals. Therefore, the more interesting the image you post, the more engagement you'll gain on Pinterest. Again, if you post high quality and attractive images on your blog posts, people are more likely to pin those as well.</a:t>
            </a:r>
          </a:p>
          <a:p>
            <a:pPr>
              <a:lnSpc>
                <a:spcPts val="1520"/>
              </a:lnSpc>
            </a:pPr>
            <a:br>
              <a:rPr lang="en-IN" sz="1100" dirty="0">
                <a:latin typeface="Montserrat" pitchFamily="2" charset="77"/>
              </a:rPr>
            </a:br>
            <a:r>
              <a:rPr lang="en-IN" sz="1400" b="1" dirty="0">
                <a:latin typeface="Montserrat" pitchFamily="2" charset="77"/>
              </a:rPr>
              <a:t>Use Different Images to Link Back to Your Site</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Suppose you have an old blog post that you would like to promote on Pinterest and the original article doesn’t have a </a:t>
            </a:r>
            <a:r>
              <a:rPr lang="en-IN" sz="1100" dirty="0" err="1">
                <a:latin typeface="Montserrat" pitchFamily="2" charset="77"/>
              </a:rPr>
              <a:t>pinnable</a:t>
            </a:r>
            <a:r>
              <a:rPr lang="en-IN" sz="1100" dirty="0">
                <a:latin typeface="Montserrat" pitchFamily="2" charset="77"/>
              </a:rPr>
              <a:t> image. You easily fix this by uploading a Pinterest friendly image. Simply, </a:t>
            </a:r>
            <a:r>
              <a:rPr lang="en-IN" sz="1100" b="1" dirty="0">
                <a:latin typeface="Montserrat SemiBold" pitchFamily="2" charset="77"/>
              </a:rPr>
              <a:t>click on “+” on your Pinterest page and select “Upload a pin”.</a:t>
            </a:r>
          </a:p>
          <a:p>
            <a:pPr>
              <a:lnSpc>
                <a:spcPts val="1520"/>
              </a:lnSpc>
            </a:pPr>
            <a:br>
              <a:rPr lang="en-IN" sz="1100" dirty="0">
                <a:latin typeface="Montserrat" pitchFamily="2" charset="77"/>
              </a:rPr>
            </a:br>
            <a:r>
              <a:rPr lang="en-IN" sz="1400" b="1" dirty="0">
                <a:latin typeface="Montserrat" pitchFamily="2" charset="77"/>
              </a:rPr>
              <a:t>Pin Regularly and Consistently</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Pinning consistently helps maximize exposure and customer engagement with your brand. You can </a:t>
            </a:r>
            <a:r>
              <a:rPr lang="en-IN" sz="1100" b="1" dirty="0">
                <a:latin typeface="Montserrat SemiBold" pitchFamily="2" charset="77"/>
              </a:rPr>
              <a:t>take help of social media scheduling tools to plan and schedule your pins in advance.</a:t>
            </a:r>
            <a:r>
              <a:rPr lang="en-IN" sz="1100" b="1" dirty="0">
                <a:latin typeface="Montserrat SemiBold" pitchFamily="2" charset="77"/>
                <a:hlinkClick r:id="rId4"/>
              </a:rPr>
              <a:t> </a:t>
            </a:r>
            <a:r>
              <a:rPr lang="en-IN" sz="1100" u="sng" dirty="0">
                <a:latin typeface="Montserrat" pitchFamily="2" charset="77"/>
                <a:hlinkClick r:id="rId4"/>
              </a:rPr>
              <a:t>Scheduling your pins on Pinterest</a:t>
            </a:r>
            <a:r>
              <a:rPr lang="en-IN" sz="1100" u="sng" dirty="0">
                <a:latin typeface="Montserrat" pitchFamily="2" charset="77"/>
              </a:rPr>
              <a:t> </a:t>
            </a:r>
            <a:r>
              <a:rPr lang="en-IN" sz="1100" dirty="0">
                <a:latin typeface="Montserrat" pitchFamily="2" charset="77"/>
              </a:rPr>
              <a:t>will ensure regular posting.</a:t>
            </a:r>
          </a:p>
          <a:p>
            <a:pPr>
              <a:lnSpc>
                <a:spcPts val="1520"/>
              </a:lnSpc>
            </a:pPr>
            <a:r>
              <a:rPr lang="en-IN" sz="1100" u="sng" dirty="0">
                <a:latin typeface="Montserrat" pitchFamily="2" charset="77"/>
                <a:hlinkClick r:id="rId5"/>
              </a:rPr>
              <a:t>Pinning consistently helps you #MaximizeExposure and #engagement.</a:t>
            </a:r>
            <a:endParaRPr lang="en-IN" sz="1100" dirty="0">
              <a:latin typeface="Montserrat" pitchFamily="2" charset="77"/>
            </a:endParaRPr>
          </a:p>
          <a:p>
            <a:pPr>
              <a:lnSpc>
                <a:spcPts val="1520"/>
              </a:lnSpc>
            </a:pPr>
            <a:br>
              <a:rPr lang="en-IN" sz="1100" dirty="0">
                <a:latin typeface="Montserrat" pitchFamily="2" charset="77"/>
              </a:rPr>
            </a:br>
            <a:r>
              <a:rPr lang="en-IN" sz="1400" b="1" dirty="0">
                <a:latin typeface="Montserrat" pitchFamily="2" charset="77"/>
              </a:rPr>
              <a:t>Cross-Promote across platforms</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If you have recently started using Pinterest, you should </a:t>
            </a:r>
            <a:r>
              <a:rPr lang="en-IN" sz="1100" b="1" dirty="0">
                <a:latin typeface="Montserrat SemiBold" pitchFamily="2" charset="77"/>
              </a:rPr>
              <a:t>take advantage of other networks to grow your followers and</a:t>
            </a:r>
            <a:endParaRPr lang="en-IN" sz="1100" dirty="0">
              <a:latin typeface="Montserrat" pitchFamily="2" charset="77"/>
            </a:endParaRPr>
          </a:p>
        </p:txBody>
      </p:sp>
      <p:sp>
        <p:nvSpPr>
          <p:cNvPr id="5" name="TextBox 4">
            <a:extLst>
              <a:ext uri="{FF2B5EF4-FFF2-40B4-BE49-F238E27FC236}">
                <a16:creationId xmlns:a16="http://schemas.microsoft.com/office/drawing/2014/main" id="{1A40E292-609F-3B4C-BBC2-19C19E903CD5}"/>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25</a:t>
            </a:r>
          </a:p>
        </p:txBody>
      </p:sp>
    </p:spTree>
    <p:extLst>
      <p:ext uri="{BB962C8B-B14F-4D97-AF65-F5344CB8AC3E}">
        <p14:creationId xmlns:p14="http://schemas.microsoft.com/office/powerpoint/2010/main" val="19682054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4EEE83-E3D8-2548-BAD0-1C3B8F4BC425}"/>
              </a:ext>
            </a:extLst>
          </p:cNvPr>
          <p:cNvSpPr txBox="1"/>
          <p:nvPr/>
        </p:nvSpPr>
        <p:spPr>
          <a:xfrm>
            <a:off x="431800" y="985260"/>
            <a:ext cx="9809480" cy="3926331"/>
          </a:xfrm>
          <a:prstGeom prst="rect">
            <a:avLst/>
          </a:prstGeom>
          <a:noFill/>
        </p:spPr>
        <p:txBody>
          <a:bodyPr wrap="square" rtlCol="0">
            <a:spAutoFit/>
          </a:bodyPr>
          <a:lstStyle/>
          <a:p>
            <a:pPr>
              <a:lnSpc>
                <a:spcPts val="1520"/>
              </a:lnSpc>
            </a:pPr>
            <a:r>
              <a:rPr lang="en-IN" sz="1100" u="sng" dirty="0">
                <a:latin typeface="Montserrat" pitchFamily="2" charset="77"/>
                <a:hlinkClick r:id="rId2"/>
              </a:rPr>
              <a:t>increase social traffic</a:t>
            </a:r>
            <a:r>
              <a:rPr lang="en-IN" sz="1100" dirty="0">
                <a:latin typeface="Montserrat" pitchFamily="2" charset="77"/>
              </a:rPr>
              <a:t>. You can tweet/post about your new pin/board on various social media platforms. This is a great way to announce your presence on Pinterest to your already existing audience on other platforms.</a:t>
            </a:r>
          </a:p>
          <a:p>
            <a:pPr>
              <a:lnSpc>
                <a:spcPts val="1520"/>
              </a:lnSpc>
            </a:pPr>
            <a:br>
              <a:rPr lang="en-IN" sz="1100" dirty="0">
                <a:latin typeface="Montserrat" pitchFamily="2" charset="77"/>
              </a:rPr>
            </a:br>
            <a:r>
              <a:rPr lang="en-IN" sz="1400" b="1" dirty="0">
                <a:latin typeface="Montserrat" pitchFamily="2" charset="77"/>
              </a:rPr>
              <a:t>Don’t Just Pin Your Own Content</a:t>
            </a: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You should not pin your own content always. This rule of thumb is important because you want to keep your content fresh and dynamic to keep your readers reading. Rather than just pinning your own content, pin content related to your business, interesting images, quotes and mix in your products and articles. Create a different board that covers your targeted customer’s interests. </a:t>
            </a:r>
            <a:r>
              <a:rPr lang="en-IN" sz="1100" b="1" dirty="0">
                <a:latin typeface="Montserrat SemiBold" pitchFamily="2" charset="77"/>
              </a:rPr>
              <a:t>This will also allow you to feature your best products beside them.</a:t>
            </a:r>
          </a:p>
          <a:p>
            <a:pPr>
              <a:lnSpc>
                <a:spcPts val="1520"/>
              </a:lnSpc>
            </a:pPr>
            <a:br>
              <a:rPr lang="en-IN" sz="1100" dirty="0">
                <a:latin typeface="Montserrat" pitchFamily="2" charset="77"/>
              </a:rPr>
            </a:br>
            <a:r>
              <a:rPr lang="en-IN" sz="1400" b="1" dirty="0">
                <a:latin typeface="Montserrat" pitchFamily="2" charset="77"/>
              </a:rPr>
              <a:t>Don’t Forget to Add Pin it Button to Your Site</a:t>
            </a:r>
            <a:endParaRPr lang="en-IN" sz="1100" b="1" dirty="0">
              <a:latin typeface="Montserrat" pitchFamily="2" charset="77"/>
            </a:endParaRPr>
          </a:p>
          <a:p>
            <a:pPr>
              <a:lnSpc>
                <a:spcPts val="1520"/>
              </a:lnSpc>
            </a:pPr>
            <a:endParaRPr lang="en-IN" sz="1100" b="1" dirty="0">
              <a:latin typeface="Montserrat" pitchFamily="2" charset="77"/>
            </a:endParaRPr>
          </a:p>
          <a:p>
            <a:pPr>
              <a:lnSpc>
                <a:spcPts val="1520"/>
              </a:lnSpc>
            </a:pPr>
            <a:r>
              <a:rPr lang="en-IN" sz="1100" dirty="0">
                <a:latin typeface="Montserrat" pitchFamily="2" charset="77"/>
              </a:rPr>
              <a:t>Undoubtedly, Pinterest makes it easy to add a social share button to your website. </a:t>
            </a:r>
            <a:r>
              <a:rPr lang="en-IN" sz="1100" b="1" dirty="0">
                <a:latin typeface="Montserrat SemiBold" pitchFamily="2" charset="77"/>
              </a:rPr>
              <a:t>This makes it easier for users to share your images</a:t>
            </a:r>
            <a:r>
              <a:rPr lang="en-IN" sz="1100" dirty="0">
                <a:latin typeface="Montserrat" pitchFamily="2" charset="77"/>
              </a:rPr>
              <a:t> and you can also more easily control what images from your site are shared.</a:t>
            </a:r>
          </a:p>
          <a:p>
            <a:pPr>
              <a:lnSpc>
                <a:spcPts val="1520"/>
              </a:lnSpc>
            </a:pPr>
            <a:br>
              <a:rPr lang="en-IN" sz="1100" dirty="0">
                <a:latin typeface="Montserrat" pitchFamily="2" charset="77"/>
              </a:rPr>
            </a:br>
            <a:r>
              <a:rPr lang="en-IN" sz="1400" b="1" dirty="0">
                <a:latin typeface="Montserrat" pitchFamily="2" charset="77"/>
              </a:rPr>
              <a:t>Don’t Use Too Many Hashtags</a:t>
            </a:r>
          </a:p>
          <a:p>
            <a:pPr>
              <a:lnSpc>
                <a:spcPts val="1520"/>
              </a:lnSpc>
            </a:pPr>
            <a:endParaRPr lang="en-IN" sz="1400" b="1" dirty="0">
              <a:latin typeface="Montserrat" pitchFamily="2" charset="77"/>
            </a:endParaRPr>
          </a:p>
          <a:p>
            <a:pPr>
              <a:lnSpc>
                <a:spcPts val="1520"/>
              </a:lnSpc>
            </a:pPr>
            <a:r>
              <a:rPr lang="en-IN" sz="1100" dirty="0">
                <a:latin typeface="Montserrat" pitchFamily="2" charset="77"/>
              </a:rPr>
              <a:t>Most importantly, </a:t>
            </a:r>
            <a:r>
              <a:rPr lang="en-IN" sz="1100" b="1" dirty="0">
                <a:latin typeface="Montserrat SemiBold" pitchFamily="2" charset="77"/>
              </a:rPr>
              <a:t>do not use too many hashtags in your pin description</a:t>
            </a:r>
            <a:r>
              <a:rPr lang="en-IN" sz="1100" dirty="0">
                <a:latin typeface="Montserrat" pitchFamily="2" charset="77"/>
              </a:rPr>
              <a:t> of your profile. Consequently, hashtags on Pinterest do not work the same as they do on Twitter or Instagram. So, use</a:t>
            </a:r>
            <a:r>
              <a:rPr lang="en-IN" sz="1100" dirty="0">
                <a:latin typeface="Montserrat" pitchFamily="2" charset="77"/>
                <a:hlinkClick r:id="rId3"/>
              </a:rPr>
              <a:t> </a:t>
            </a:r>
            <a:r>
              <a:rPr lang="en-IN" sz="1100" u="sng" dirty="0">
                <a:latin typeface="Montserrat" pitchFamily="2" charset="77"/>
                <a:hlinkClick r:id="rId3"/>
              </a:rPr>
              <a:t>hashtags effectively in social media marketing</a:t>
            </a:r>
            <a:r>
              <a:rPr lang="en-IN" sz="1100" dirty="0">
                <a:latin typeface="Montserrat" pitchFamily="2" charset="77"/>
              </a:rPr>
              <a:t>, and most importantly, keep them relevant.</a:t>
            </a:r>
          </a:p>
        </p:txBody>
      </p:sp>
      <p:sp>
        <p:nvSpPr>
          <p:cNvPr id="3" name="TextBox 2">
            <a:extLst>
              <a:ext uri="{FF2B5EF4-FFF2-40B4-BE49-F238E27FC236}">
                <a16:creationId xmlns:a16="http://schemas.microsoft.com/office/drawing/2014/main" id="{86F15375-899D-3540-861E-2BA0537626C0}"/>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26</a:t>
            </a:r>
          </a:p>
        </p:txBody>
      </p:sp>
    </p:spTree>
    <p:extLst>
      <p:ext uri="{BB962C8B-B14F-4D97-AF65-F5344CB8AC3E}">
        <p14:creationId xmlns:p14="http://schemas.microsoft.com/office/powerpoint/2010/main" val="14375569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0D75C2-56EA-C946-A399-73837F5E615E}"/>
              </a:ext>
            </a:extLst>
          </p:cNvPr>
          <p:cNvSpPr txBox="1"/>
          <p:nvPr/>
        </p:nvSpPr>
        <p:spPr>
          <a:xfrm>
            <a:off x="431800" y="985260"/>
            <a:ext cx="4577522" cy="4795159"/>
          </a:xfrm>
          <a:prstGeom prst="rect">
            <a:avLst/>
          </a:prstGeom>
          <a:noFill/>
        </p:spPr>
        <p:txBody>
          <a:bodyPr wrap="square" rtlCol="0">
            <a:spAutoFit/>
          </a:bodyPr>
          <a:lstStyle/>
          <a:p>
            <a:pPr>
              <a:lnSpc>
                <a:spcPts val="1640"/>
              </a:lnSpc>
            </a:pPr>
            <a:r>
              <a:rPr lang="en-IN" sz="1100" dirty="0">
                <a:latin typeface="Montserrat" pitchFamily="2" charset="77"/>
              </a:rPr>
              <a:t>On a final note,</a:t>
            </a:r>
          </a:p>
          <a:p>
            <a:pPr>
              <a:lnSpc>
                <a:spcPts val="1640"/>
              </a:lnSpc>
            </a:pPr>
            <a:br>
              <a:rPr lang="en-IN" sz="1100" dirty="0">
                <a:latin typeface="Montserrat" pitchFamily="2" charset="77"/>
              </a:rPr>
            </a:br>
            <a:r>
              <a:rPr lang="en-IN" sz="1100" dirty="0">
                <a:latin typeface="Montserrat" pitchFamily="2" charset="77"/>
              </a:rPr>
              <a:t>Your Pinterest Marketing strategy needs to be backed by flawless execution.</a:t>
            </a:r>
          </a:p>
          <a:p>
            <a:pPr>
              <a:lnSpc>
                <a:spcPts val="1640"/>
              </a:lnSpc>
            </a:pPr>
            <a:br>
              <a:rPr lang="en-IN" sz="1100" dirty="0">
                <a:latin typeface="Montserrat" pitchFamily="2" charset="77"/>
              </a:rPr>
            </a:br>
            <a:r>
              <a:rPr lang="en-IN" sz="1100" dirty="0">
                <a:latin typeface="Montserrat" pitchFamily="2" charset="77"/>
              </a:rPr>
              <a:t>From coming up with highly engaging content ideas to finding the right content and understanding your audience's </a:t>
            </a:r>
            <a:r>
              <a:rPr lang="en-IN" sz="1100" dirty="0" err="1">
                <a:latin typeface="Montserrat" pitchFamily="2" charset="77"/>
              </a:rPr>
              <a:t>behavior</a:t>
            </a:r>
            <a:r>
              <a:rPr lang="en-IN" sz="1100" dirty="0">
                <a:latin typeface="Montserrat" pitchFamily="2" charset="77"/>
              </a:rPr>
              <a:t>, a lot of things need to be in place to create a strategy that gives you the results you want.</a:t>
            </a:r>
          </a:p>
          <a:p>
            <a:pPr>
              <a:lnSpc>
                <a:spcPts val="1640"/>
              </a:lnSpc>
            </a:pPr>
            <a:br>
              <a:rPr lang="en-IN" sz="1100" dirty="0">
                <a:latin typeface="Montserrat" pitchFamily="2" charset="77"/>
              </a:rPr>
            </a:br>
            <a:r>
              <a:rPr lang="en-IN" sz="1100" dirty="0">
                <a:latin typeface="Montserrat" pitchFamily="2" charset="77"/>
              </a:rPr>
              <a:t>But, doing all that can quickly get taxing. It can be hard to make sure that every little thing is in place.</a:t>
            </a:r>
          </a:p>
          <a:p>
            <a:pPr>
              <a:lnSpc>
                <a:spcPts val="1640"/>
              </a:lnSpc>
            </a:pPr>
            <a:br>
              <a:rPr lang="en-IN" sz="1100" dirty="0">
                <a:latin typeface="Montserrat" pitchFamily="2" charset="77"/>
              </a:rPr>
            </a:br>
            <a:r>
              <a:rPr lang="en-IN" sz="1100" dirty="0">
                <a:latin typeface="Montserrat" pitchFamily="2" charset="77"/>
              </a:rPr>
              <a:t>What you need is a social media management solution that lets you create and execute your brilliant social media strategies with ease.</a:t>
            </a:r>
          </a:p>
          <a:p>
            <a:pPr>
              <a:lnSpc>
                <a:spcPts val="1640"/>
              </a:lnSpc>
            </a:pPr>
            <a:br>
              <a:rPr lang="en-IN" sz="1100" dirty="0">
                <a:latin typeface="Montserrat" pitchFamily="2" charset="77"/>
              </a:rPr>
            </a:br>
            <a:r>
              <a:rPr lang="en-IN" sz="1100" dirty="0" err="1">
                <a:latin typeface="Montserrat" pitchFamily="2" charset="77"/>
              </a:rPr>
              <a:t>SocialPilot</a:t>
            </a:r>
            <a:r>
              <a:rPr lang="en-IN" sz="1100" dirty="0">
                <a:latin typeface="Montserrat" pitchFamily="2" charset="77"/>
              </a:rPr>
              <a:t> is designed to help you manage all your social media accounts including Pinterest. It helps you find, schedule, and publish great content with in-depth analytics to generate better results from your social media strategy.  </a:t>
            </a:r>
          </a:p>
          <a:p>
            <a:pPr>
              <a:lnSpc>
                <a:spcPts val="1640"/>
              </a:lnSpc>
            </a:pPr>
            <a:br>
              <a:rPr lang="en-IN" sz="1100" dirty="0">
                <a:latin typeface="Montserrat" pitchFamily="2" charset="77"/>
              </a:rPr>
            </a:br>
            <a:r>
              <a:rPr lang="en-IN" sz="1100" dirty="0">
                <a:latin typeface="Montserrat" pitchFamily="2" charset="77"/>
              </a:rPr>
              <a:t>Give it a try today!</a:t>
            </a:r>
          </a:p>
        </p:txBody>
      </p:sp>
      <p:sp>
        <p:nvSpPr>
          <p:cNvPr id="7" name="Rounded Rectangle 6">
            <a:extLst>
              <a:ext uri="{FF2B5EF4-FFF2-40B4-BE49-F238E27FC236}">
                <a16:creationId xmlns:a16="http://schemas.microsoft.com/office/drawing/2014/main" id="{23F884CE-94F4-3E4B-8BB5-4A6FB0CCFD48}"/>
              </a:ext>
            </a:extLst>
          </p:cNvPr>
          <p:cNvSpPr/>
          <p:nvPr/>
        </p:nvSpPr>
        <p:spPr>
          <a:xfrm>
            <a:off x="4047132" y="5904864"/>
            <a:ext cx="2597547" cy="563056"/>
          </a:xfrm>
          <a:prstGeom prst="roundRect">
            <a:avLst/>
          </a:prstGeom>
          <a:solidFill>
            <a:srgbClr val="1066E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7BD77CD-8B2C-5C43-A2B7-39F31C56164B}"/>
              </a:ext>
            </a:extLst>
          </p:cNvPr>
          <p:cNvSpPr txBox="1"/>
          <p:nvPr/>
        </p:nvSpPr>
        <p:spPr>
          <a:xfrm>
            <a:off x="4097440" y="6037633"/>
            <a:ext cx="2496930" cy="297517"/>
          </a:xfrm>
          <a:prstGeom prst="rect">
            <a:avLst/>
          </a:prstGeom>
          <a:noFill/>
        </p:spPr>
        <p:txBody>
          <a:bodyPr wrap="square" rtlCol="0">
            <a:spAutoFit/>
          </a:bodyPr>
          <a:lstStyle/>
          <a:p>
            <a:pPr algn="ctr">
              <a:lnSpc>
                <a:spcPts val="1620"/>
              </a:lnSpc>
            </a:pPr>
            <a:r>
              <a:rPr lang="en-IN" sz="1600" b="1" dirty="0">
                <a:solidFill>
                  <a:schemeClr val="bg1"/>
                </a:solidFill>
                <a:latin typeface="Montserrat SemiBold" pitchFamily="2" charset="77"/>
                <a:hlinkClick r:id="rId2">
                  <a:extLst>
                    <a:ext uri="{A12FA001-AC4F-418D-AE19-62706E023703}">
                      <ahyp:hlinkClr xmlns:ahyp="http://schemas.microsoft.com/office/drawing/2018/hyperlinkcolor" val="tx"/>
                    </a:ext>
                  </a:extLst>
                </a:hlinkClick>
              </a:rPr>
              <a:t>Try </a:t>
            </a:r>
            <a:r>
              <a:rPr lang="en-IN" sz="1600" b="1" dirty="0" err="1">
                <a:solidFill>
                  <a:schemeClr val="bg1"/>
                </a:solidFill>
                <a:latin typeface="Montserrat SemiBold" pitchFamily="2" charset="77"/>
                <a:hlinkClick r:id="rId2">
                  <a:extLst>
                    <a:ext uri="{A12FA001-AC4F-418D-AE19-62706E023703}">
                      <ahyp:hlinkClr xmlns:ahyp="http://schemas.microsoft.com/office/drawing/2018/hyperlinkcolor" val="tx"/>
                    </a:ext>
                  </a:extLst>
                </a:hlinkClick>
              </a:rPr>
              <a:t>SocialPilot</a:t>
            </a:r>
            <a:r>
              <a:rPr lang="en-IN" sz="1600" b="1" dirty="0">
                <a:solidFill>
                  <a:schemeClr val="bg1"/>
                </a:solidFill>
                <a:latin typeface="Montserrat SemiBold" pitchFamily="2" charset="77"/>
                <a:hlinkClick r:id="rId2">
                  <a:extLst>
                    <a:ext uri="{A12FA001-AC4F-418D-AE19-62706E023703}">
                      <ahyp:hlinkClr xmlns:ahyp="http://schemas.microsoft.com/office/drawing/2018/hyperlinkcolor" val="tx"/>
                    </a:ext>
                  </a:extLst>
                </a:hlinkClick>
              </a:rPr>
              <a:t> for free</a:t>
            </a:r>
            <a:endParaRPr lang="en-IN" sz="1600" b="1" dirty="0">
              <a:solidFill>
                <a:schemeClr val="bg1"/>
              </a:solidFill>
              <a:latin typeface="Montserrat SemiBold" pitchFamily="2" charset="77"/>
            </a:endParaRPr>
          </a:p>
        </p:txBody>
      </p:sp>
      <p:sp>
        <p:nvSpPr>
          <p:cNvPr id="5" name="TextBox 4">
            <a:extLst>
              <a:ext uri="{FF2B5EF4-FFF2-40B4-BE49-F238E27FC236}">
                <a16:creationId xmlns:a16="http://schemas.microsoft.com/office/drawing/2014/main" id="{D6760A3D-D7D6-3040-B746-285FFA178C2D}"/>
              </a:ext>
            </a:extLst>
          </p:cNvPr>
          <p:cNvSpPr txBox="1"/>
          <p:nvPr/>
        </p:nvSpPr>
        <p:spPr>
          <a:xfrm>
            <a:off x="315291" y="7111308"/>
            <a:ext cx="410818" cy="284693"/>
          </a:xfrm>
          <a:prstGeom prst="rect">
            <a:avLst/>
          </a:prstGeom>
          <a:noFill/>
        </p:spPr>
        <p:txBody>
          <a:bodyPr wrap="square" rtlCol="0">
            <a:spAutoFit/>
          </a:bodyPr>
          <a:lstStyle/>
          <a:p>
            <a:pPr>
              <a:lnSpc>
                <a:spcPts val="1520"/>
              </a:lnSpc>
            </a:pPr>
            <a:r>
              <a:rPr lang="en-IN" sz="1300" b="1" dirty="0">
                <a:solidFill>
                  <a:schemeClr val="bg1"/>
                </a:solidFill>
                <a:latin typeface="Montserrat" pitchFamily="2" charset="77"/>
              </a:rPr>
              <a:t>27</a:t>
            </a:r>
          </a:p>
        </p:txBody>
      </p:sp>
      <p:pic>
        <p:nvPicPr>
          <p:cNvPr id="6" name="Graphic 5">
            <a:extLst>
              <a:ext uri="{FF2B5EF4-FFF2-40B4-BE49-F238E27FC236}">
                <a16:creationId xmlns:a16="http://schemas.microsoft.com/office/drawing/2014/main" id="{9500BBBD-4FBA-954C-92BF-CEE045258A04}"/>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9849" t="15608" r="5611" b="21703"/>
          <a:stretch/>
        </p:blipFill>
        <p:spPr>
          <a:xfrm>
            <a:off x="5484223" y="1468518"/>
            <a:ext cx="4434940" cy="3288678"/>
          </a:xfrm>
          <a:prstGeom prst="rect">
            <a:avLst/>
          </a:prstGeom>
        </p:spPr>
      </p:pic>
    </p:spTree>
    <p:extLst>
      <p:ext uri="{BB962C8B-B14F-4D97-AF65-F5344CB8AC3E}">
        <p14:creationId xmlns:p14="http://schemas.microsoft.com/office/powerpoint/2010/main" val="165563454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1621</TotalTime>
  <Words>5755</Words>
  <Application>Microsoft Macintosh PowerPoint</Application>
  <PresentationFormat>Custom</PresentationFormat>
  <Paragraphs>390</Paragraphs>
  <Slides>28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Calibri Light</vt:lpstr>
      <vt:lpstr>Montserrat</vt:lpstr>
      <vt:lpstr>Montserrat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55</cp:revision>
  <dcterms:created xsi:type="dcterms:W3CDTF">2021-06-21T10:46:14Z</dcterms:created>
  <dcterms:modified xsi:type="dcterms:W3CDTF">2021-07-09T08:18:53Z</dcterms:modified>
</cp:coreProperties>
</file>